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8" r:id="rId2"/>
    <p:sldId id="257" r:id="rId3"/>
    <p:sldId id="266" r:id="rId4"/>
    <p:sldId id="306" r:id="rId5"/>
    <p:sldId id="307" r:id="rId6"/>
    <p:sldId id="314" r:id="rId7"/>
    <p:sldId id="302" r:id="rId8"/>
    <p:sldId id="301" r:id="rId9"/>
    <p:sldId id="308" r:id="rId10"/>
    <p:sldId id="267" r:id="rId11"/>
    <p:sldId id="271" r:id="rId12"/>
    <p:sldId id="272" r:id="rId13"/>
    <p:sldId id="274" r:id="rId14"/>
    <p:sldId id="276" r:id="rId15"/>
    <p:sldId id="277" r:id="rId16"/>
    <p:sldId id="280" r:id="rId17"/>
    <p:sldId id="292" r:id="rId18"/>
    <p:sldId id="295" r:id="rId19"/>
    <p:sldId id="296" r:id="rId20"/>
    <p:sldId id="297" r:id="rId21"/>
    <p:sldId id="298" r:id="rId22"/>
    <p:sldId id="282" r:id="rId23"/>
    <p:sldId id="283" r:id="rId24"/>
    <p:sldId id="299" r:id="rId25"/>
    <p:sldId id="315" r:id="rId26"/>
    <p:sldId id="317" r:id="rId27"/>
    <p:sldId id="260" r:id="rId28"/>
    <p:sldId id="263" r:id="rId29"/>
    <p:sldId id="262" r:id="rId30"/>
    <p:sldId id="261" r:id="rId31"/>
    <p:sldId id="264" r:id="rId32"/>
    <p:sldId id="288" r:id="rId33"/>
  </p:sldIdLst>
  <p:sldSz cx="10442575" cy="6838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104C42"/>
    <a:srgbClr val="14FF28"/>
    <a:srgbClr val="10B894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76" y="152"/>
      </p:cViewPr>
      <p:guideLst>
        <p:guide orient="horz" pos="645"/>
        <p:guide pos="3454"/>
        <p:guide pos="6046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3193" y="2124507"/>
            <a:ext cx="8876189" cy="1465942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6386" y="3875405"/>
            <a:ext cx="7309803" cy="17477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2129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39AECA96-440D-5949-96B0-BAE62C82E9B7}" type="datetimeFigureOut">
              <a:rPr lang="en-US" smtClean="0"/>
              <a:pPr/>
              <a:t>1/28/13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7880" y="6338694"/>
            <a:ext cx="3306815" cy="364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83845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10104634-E6E8-D14D-8ED0-C1F53412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11333963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129" y="273875"/>
            <a:ext cx="9398318" cy="1139825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129" y="1595755"/>
            <a:ext cx="9398318" cy="451339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2129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39AECA96-440D-5949-96B0-BAE62C82E9B7}" type="datetimeFigureOut">
              <a:rPr lang="en-US" smtClean="0"/>
              <a:pPr/>
              <a:t>1/28/13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7880" y="6338694"/>
            <a:ext cx="3306815" cy="364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83845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10104634-E6E8-D14D-8ED0-C1F53412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41094627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5945" y="273875"/>
            <a:ext cx="2683162" cy="5817856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6460" y="273875"/>
            <a:ext cx="7875442" cy="581785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2129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39AECA96-440D-5949-96B0-BAE62C82E9B7}" type="datetimeFigureOut">
              <a:rPr lang="en-US" smtClean="0"/>
              <a:pPr/>
              <a:t>1/28/13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7880" y="6338694"/>
            <a:ext cx="3306815" cy="364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83845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10104634-E6E8-D14D-8ED0-C1F53412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03270806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129" y="273875"/>
            <a:ext cx="9398318" cy="1139825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129" y="1595755"/>
            <a:ext cx="9398318" cy="45133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2129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39AECA96-440D-5949-96B0-BAE62C82E9B7}" type="datetimeFigureOut">
              <a:rPr lang="en-US" smtClean="0"/>
              <a:pPr/>
              <a:t>1/28/13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7880" y="6338694"/>
            <a:ext cx="3306815" cy="364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83845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10104634-E6E8-D14D-8ED0-C1F53412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20681750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891" y="4394659"/>
            <a:ext cx="8876189" cy="1358291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891" y="2898639"/>
            <a:ext cx="8876189" cy="149602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2129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39AECA96-440D-5949-96B0-BAE62C82E9B7}" type="datetimeFigureOut">
              <a:rPr lang="en-US" smtClean="0"/>
              <a:pPr/>
              <a:t>1/28/13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7880" y="6338694"/>
            <a:ext cx="3306815" cy="364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83845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10104634-E6E8-D14D-8ED0-C1F53412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69588149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129" y="273875"/>
            <a:ext cx="9398318" cy="1139825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460" y="1591006"/>
            <a:ext cx="5279302" cy="450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9805" y="1591006"/>
            <a:ext cx="5279302" cy="450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2129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39AECA96-440D-5949-96B0-BAE62C82E9B7}" type="datetimeFigureOut">
              <a:rPr lang="en-US" smtClean="0"/>
              <a:pPr/>
              <a:t>1/28/13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7880" y="6338694"/>
            <a:ext cx="3306815" cy="364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83845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10104634-E6E8-D14D-8ED0-C1F53412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91850212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129" y="273875"/>
            <a:ext cx="9398318" cy="1139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29" y="1530849"/>
            <a:ext cx="4613951" cy="63798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29" y="2168834"/>
            <a:ext cx="4613951" cy="394031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4684" y="1530849"/>
            <a:ext cx="4615763" cy="63798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4684" y="2168834"/>
            <a:ext cx="4615763" cy="394031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22129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39AECA96-440D-5949-96B0-BAE62C82E9B7}" type="datetimeFigureOut">
              <a:rPr lang="en-US" smtClean="0"/>
              <a:pPr/>
              <a:t>1/28/13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67880" y="6338694"/>
            <a:ext cx="3306815" cy="364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83845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10104634-E6E8-D14D-8ED0-C1F53412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56347223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129" y="273875"/>
            <a:ext cx="9398318" cy="1139825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22129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39AECA96-440D-5949-96B0-BAE62C82E9B7}" type="datetimeFigureOut">
              <a:rPr lang="en-US" smtClean="0"/>
              <a:pPr/>
              <a:t>1/28/13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67880" y="6338694"/>
            <a:ext cx="3306815" cy="364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83845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10104634-E6E8-D14D-8ED0-C1F53412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76421802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22129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39AECA96-440D-5949-96B0-BAE62C82E9B7}" type="datetimeFigureOut">
              <a:rPr lang="en-US" smtClean="0"/>
              <a:pPr/>
              <a:t>1/28/13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67880" y="6338694"/>
            <a:ext cx="3306815" cy="364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83845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10104634-E6E8-D14D-8ED0-C1F53412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38068390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129" y="272292"/>
            <a:ext cx="3435535" cy="115882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2757" y="272292"/>
            <a:ext cx="5837689" cy="583685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129" y="1431114"/>
            <a:ext cx="3435535" cy="46780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2129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39AECA96-440D-5949-96B0-BAE62C82E9B7}" type="datetimeFigureOut">
              <a:rPr lang="en-US" smtClean="0"/>
              <a:pPr/>
              <a:t>1/28/13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7880" y="6338694"/>
            <a:ext cx="3306815" cy="364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83845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10104634-E6E8-D14D-8ED0-C1F53412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15632619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818" y="4787265"/>
            <a:ext cx="6265545" cy="56516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46818" y="611073"/>
            <a:ext cx="6265545" cy="4103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6818" y="5352429"/>
            <a:ext cx="6265545" cy="8026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2129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39AECA96-440D-5949-96B0-BAE62C82E9B7}" type="datetimeFigureOut">
              <a:rPr lang="en-US" smtClean="0"/>
              <a:pPr/>
              <a:t>1/28/13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7880" y="6338694"/>
            <a:ext cx="3306815" cy="3641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83845" y="6338694"/>
            <a:ext cx="2436601" cy="364111"/>
          </a:xfrm>
          <a:prstGeom prst="rect">
            <a:avLst/>
          </a:prstGeom>
        </p:spPr>
        <p:txBody>
          <a:bodyPr/>
          <a:lstStyle/>
          <a:p>
            <a:fld id="{10104634-E6E8-D14D-8ED0-C1F53412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41543364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ndo apresentacao4-0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9529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18.emf"/><Relationship Id="rId5" Type="http://schemas.openxmlformats.org/officeDocument/2006/relationships/image" Target="../media/image9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3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ndo apresentacao3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510086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ndo apresentacao eco fre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pic>
        <p:nvPicPr>
          <p:cNvPr id="5" name="Picture 4" descr="fundo apresentacao eco freight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-90190" y="0"/>
            <a:ext cx="10531475" cy="6838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" t="30176" r="53725" b="20232"/>
          <a:stretch/>
        </p:blipFill>
        <p:spPr>
          <a:xfrm>
            <a:off x="1094555" y="812800"/>
            <a:ext cx="3148136" cy="3083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9034" y="3896632"/>
            <a:ext cx="4822266" cy="24622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marL="285750" lvl="0" indent="-285750" algn="just">
              <a:buFontTx/>
              <a:buChar char="-"/>
            </a:pPr>
            <a:endParaRPr lang="en-US" sz="1400" dirty="0" smtClean="0">
              <a:ln w="10541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lvl="0" indent="-285750" algn="just">
              <a:buFontTx/>
              <a:buChar char="-"/>
            </a:pP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APRESENTAMOS O ECOFREIGHT:</a:t>
            </a:r>
          </a:p>
          <a:p>
            <a:pPr marL="285750" lvl="0" indent="-285750" algn="just">
              <a:buFontTx/>
              <a:buChar char="-"/>
            </a:pPr>
            <a:endParaRPr lang="en-US" sz="1400" dirty="0" smtClean="0">
              <a:ln w="10541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lvl="0" indent="-285750" algn="just">
              <a:buFontTx/>
              <a:buChar char="-"/>
            </a:pP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Desenvolvemos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um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conceito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inovador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,</a:t>
            </a:r>
          </a:p>
          <a:p>
            <a:pPr marL="285750" lvl="0" indent="-285750" algn="just">
              <a:buFontTx/>
              <a:buChar char="-"/>
            </a:pPr>
            <a:endParaRPr lang="en-US" sz="1400" dirty="0" smtClean="0">
              <a:ln w="10541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lvl="0" indent="-285750" algn="just">
              <a:buFontTx/>
              <a:buChar char="-"/>
            </a:pP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Calculamos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e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neutralizamos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as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emissões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inevitáveis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de “CO2e” dos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transportes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de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carga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,</a:t>
            </a:r>
          </a:p>
          <a:p>
            <a:pPr marL="285750" lvl="0" indent="-285750" algn="just">
              <a:buFontTx/>
              <a:buChar char="-"/>
            </a:pPr>
            <a:endParaRPr lang="en-US" sz="1400" dirty="0" smtClean="0">
              <a:ln w="10541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lvl="0" indent="-285750" algn="just">
              <a:buFontTx/>
              <a:buChar char="-"/>
            </a:pP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Representa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uma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logística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sustentável</a:t>
            </a:r>
            <a:endParaRPr lang="en-US" sz="1400" dirty="0" smtClean="0">
              <a:ln w="10541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lvl="0" indent="-285750" algn="just">
              <a:buFontTx/>
              <a:buChar char="-"/>
            </a:pPr>
            <a:endParaRPr lang="en-US" sz="1400" dirty="0" smtClean="0">
              <a:ln w="10541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lvl="0" indent="-285750" algn="just">
              <a:buFontTx/>
              <a:buChar char="-"/>
            </a:pP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Ferramenta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on-line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e</a:t>
            </a:r>
            <a:r>
              <a:rPr lang="en-US" sz="1400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customizada</a:t>
            </a:r>
            <a:endParaRPr lang="en-US" sz="1400" dirty="0" smtClean="0">
              <a:ln w="10541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3971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02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FFFFFF"/>
                </a:solidFill>
                <a:latin typeface="Verdana"/>
                <a:cs typeface="Verdana"/>
              </a:rPr>
              <a:t>A FERRAMENTA DE CÁLCULO</a:t>
            </a:r>
            <a:endParaRPr lang="pt-BR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034" y="2165396"/>
            <a:ext cx="5876848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Plataforma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exclusiva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 Via Green,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Métodos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internacionalmente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reconhecidos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,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Calcula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 a </a:t>
            </a: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Pegada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 de </a:t>
            </a: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Carbono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 da </a:t>
            </a: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sua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logística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,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Ferramenta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devidamente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auditada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(3a. parte),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Diretrizes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do GHG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Protocol // </a:t>
            </a:r>
            <a:r>
              <a:rPr lang="en-US" b="1" dirty="0">
                <a:solidFill>
                  <a:srgbClr val="008000"/>
                </a:solidFill>
                <a:latin typeface="Verdana"/>
                <a:cs typeface="Verdana"/>
              </a:rPr>
              <a:t>ISO 14064. </a:t>
            </a:r>
            <a:endParaRPr lang="en-US" dirty="0" smtClean="0">
              <a:solidFill>
                <a:srgbClr val="7F7F7F"/>
              </a:solidFill>
              <a:latin typeface="Verdana"/>
              <a:cs typeface="Verdana"/>
            </a:endParaRPr>
          </a:p>
        </p:txBody>
      </p:sp>
      <p:pic>
        <p:nvPicPr>
          <p:cNvPr id="3" name="Picture 2" descr="calculadora2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500576" y="1663700"/>
            <a:ext cx="2725720" cy="2636838"/>
          </a:xfrm>
          <a:prstGeom prst="rect">
            <a:avLst/>
          </a:prstGeom>
        </p:spPr>
      </p:pic>
      <p:pic>
        <p:nvPicPr>
          <p:cNvPr id="5" name="Picture 4" descr="ipcc_logo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11440" y="5303420"/>
            <a:ext cx="1681162" cy="980678"/>
          </a:xfrm>
          <a:prstGeom prst="rect">
            <a:avLst/>
          </a:prstGeom>
        </p:spPr>
      </p:pic>
      <p:pic>
        <p:nvPicPr>
          <p:cNvPr id="6" name="Picture 5" descr="shutterstock_63543061.jpe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353378" y="3588822"/>
            <a:ext cx="4333504" cy="3250128"/>
          </a:xfrm>
          <a:prstGeom prst="rect">
            <a:avLst/>
          </a:prstGeom>
        </p:spPr>
      </p:pic>
      <p:pic>
        <p:nvPicPr>
          <p:cNvPr id="8" name="Picture 7" descr="tuv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686882" y="5025853"/>
            <a:ext cx="1409700" cy="125824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725323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0442575" cy="6838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utterstock_11055616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04099" y="0"/>
            <a:ext cx="10184960" cy="6838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6199" y="1485901"/>
            <a:ext cx="3839272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Verdana"/>
                <a:cs typeface="Verdana"/>
              </a:rPr>
              <a:t>DADOS NECESSÁRIOS PARA O CALCULO:</a:t>
            </a:r>
          </a:p>
          <a:p>
            <a:pPr marL="285750" lvl="0" indent="-285750"/>
            <a:endParaRPr lang="en-US" dirty="0" smtClean="0">
              <a:solidFill>
                <a:schemeClr val="bg1"/>
              </a:solidFill>
              <a:latin typeface="Verdana"/>
              <a:cs typeface="Verdana"/>
            </a:endParaRPr>
          </a:p>
          <a:p>
            <a:pPr marL="285750" lvl="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Verdana"/>
                <a:cs typeface="Verdana"/>
              </a:rPr>
              <a:t>Modal </a:t>
            </a: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de </a:t>
            </a:r>
            <a:r>
              <a:rPr lang="en-US" dirty="0" err="1" smtClean="0">
                <a:solidFill>
                  <a:schemeClr val="bg1"/>
                </a:solidFill>
                <a:latin typeface="Verdana"/>
                <a:cs typeface="Verdana"/>
              </a:rPr>
              <a:t>transporte</a:t>
            </a:r>
            <a:endParaRPr lang="en-US" dirty="0" smtClean="0">
              <a:solidFill>
                <a:schemeClr val="bg1"/>
              </a:solidFill>
              <a:latin typeface="Verdana"/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Verdana"/>
                <a:cs typeface="Verdana"/>
              </a:rPr>
              <a:t>Origem</a:t>
            </a:r>
            <a:r>
              <a:rPr lang="en-US" dirty="0" smtClean="0">
                <a:solidFill>
                  <a:schemeClr val="bg1"/>
                </a:solidFill>
                <a:latin typeface="Verdana"/>
                <a:cs typeface="Verdana"/>
              </a:rPr>
              <a:t>/</a:t>
            </a:r>
            <a:r>
              <a:rPr lang="en-US" dirty="0" err="1" smtClean="0">
                <a:solidFill>
                  <a:schemeClr val="bg1"/>
                </a:solidFill>
                <a:latin typeface="Verdana"/>
                <a:cs typeface="Verdana"/>
              </a:rPr>
              <a:t>Destino</a:t>
            </a:r>
            <a:r>
              <a:rPr lang="en-US" dirty="0" smtClean="0">
                <a:solidFill>
                  <a:schemeClr val="bg1"/>
                </a:solidFill>
                <a:latin typeface="Verdana"/>
                <a:cs typeface="Verdana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Verdana"/>
                <a:cs typeface="Verdana"/>
              </a:rPr>
              <a:t>D</a:t>
            </a:r>
            <a:r>
              <a:rPr lang="en-US" dirty="0" err="1" smtClean="0">
                <a:solidFill>
                  <a:schemeClr val="bg1"/>
                </a:solidFill>
                <a:latin typeface="Verdana"/>
                <a:cs typeface="Verdana"/>
              </a:rPr>
              <a:t>istância</a:t>
            </a:r>
            <a:r>
              <a:rPr lang="en-US" dirty="0" smtClean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Verdana"/>
                <a:cs typeface="Verdana"/>
              </a:rPr>
              <a:t>percorrida</a:t>
            </a:r>
            <a:r>
              <a:rPr lang="en-US" dirty="0" smtClean="0">
                <a:solidFill>
                  <a:schemeClr val="bg1"/>
                </a:solidFill>
                <a:latin typeface="Verdana"/>
                <a:cs typeface="Verdana"/>
              </a:rPr>
              <a:t>)</a:t>
            </a:r>
            <a:endParaRPr lang="pt-BR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285750" lvl="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Verdana"/>
                <a:cs typeface="Verdana"/>
              </a:rPr>
              <a:t>Peso da </a:t>
            </a:r>
            <a:r>
              <a:rPr lang="en-US" dirty="0" err="1">
                <a:solidFill>
                  <a:schemeClr val="bg1"/>
                </a:solidFill>
                <a:latin typeface="Verdana"/>
                <a:cs typeface="Verdana"/>
              </a:rPr>
              <a:t>mercadoria</a:t>
            </a:r>
            <a:endParaRPr lang="pt-BR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x-none" dirty="0">
                <a:solidFill>
                  <a:srgbClr val="FFFF00"/>
                </a:solidFill>
                <a:latin typeface="Verdana"/>
                <a:cs typeface="Verdana"/>
              </a:rPr>
              <a:t>Tipo de container</a:t>
            </a:r>
            <a:endParaRPr lang="pt-BR" dirty="0">
              <a:solidFill>
                <a:srgbClr val="FFFF00"/>
              </a:solidFill>
              <a:latin typeface="Verdana"/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x-none" dirty="0">
                <a:solidFill>
                  <a:srgbClr val="FFFF00"/>
                </a:solidFill>
                <a:latin typeface="Verdana"/>
                <a:cs typeface="Verdana"/>
              </a:rPr>
              <a:t>Tipo de </a:t>
            </a:r>
            <a:r>
              <a:rPr lang="x-none" dirty="0" smtClean="0">
                <a:solidFill>
                  <a:srgbClr val="FFFF00"/>
                </a:solidFill>
                <a:latin typeface="Verdana"/>
                <a:cs typeface="Verdana"/>
              </a:rPr>
              <a:t>veículo</a:t>
            </a:r>
            <a:endParaRPr lang="en-US" dirty="0" smtClean="0">
              <a:solidFill>
                <a:srgbClr val="FFFF00"/>
              </a:solidFill>
              <a:latin typeface="Verdana"/>
              <a:cs typeface="Verdana"/>
            </a:endParaRPr>
          </a:p>
          <a:p>
            <a:pPr marL="285750" lvl="0" indent="-285750">
              <a:buFont typeface="Arial"/>
              <a:buChar char="•"/>
            </a:pPr>
            <a:r>
              <a:rPr lang="en-US" dirty="0" err="1" smtClean="0">
                <a:solidFill>
                  <a:srgbClr val="FFFF00"/>
                </a:solidFill>
                <a:latin typeface="Verdana"/>
                <a:cs typeface="Verdana"/>
              </a:rPr>
              <a:t>Tipo</a:t>
            </a:r>
            <a:r>
              <a:rPr lang="en-US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dirty="0">
                <a:solidFill>
                  <a:srgbClr val="FFFF00"/>
                </a:solidFill>
                <a:latin typeface="Verdana"/>
                <a:cs typeface="Verdana"/>
              </a:rPr>
              <a:t>de </a:t>
            </a:r>
            <a:r>
              <a:rPr lang="en-US" dirty="0" err="1" smtClean="0">
                <a:solidFill>
                  <a:srgbClr val="FFFF00"/>
                </a:solidFill>
                <a:latin typeface="Verdana"/>
                <a:cs typeface="Verdana"/>
              </a:rPr>
              <a:t>combustível</a:t>
            </a:r>
            <a:endParaRPr lang="pt-BR" dirty="0" smtClean="0">
              <a:solidFill>
                <a:srgbClr val="FFFF00"/>
              </a:solidFill>
              <a:latin typeface="Verdana"/>
              <a:cs typeface="Verdana"/>
            </a:endParaRPr>
          </a:p>
          <a:p>
            <a:pPr marL="285750" lvl="0" indent="-285750">
              <a:buFont typeface="Arial"/>
              <a:buChar char="•"/>
            </a:pPr>
            <a:r>
              <a:rPr lang="en-US" dirty="0" err="1" smtClean="0">
                <a:solidFill>
                  <a:srgbClr val="FFFF00"/>
                </a:solidFill>
                <a:latin typeface="Verdana"/>
                <a:cs typeface="Verdana"/>
              </a:rPr>
              <a:t>Quantidade</a:t>
            </a:r>
            <a:r>
              <a:rPr lang="en-US" dirty="0" smtClean="0">
                <a:solidFill>
                  <a:srgbClr val="FFFF00"/>
                </a:solidFill>
                <a:latin typeface="Verdana"/>
                <a:cs typeface="Verdana"/>
              </a:rPr>
              <a:t> de </a:t>
            </a:r>
            <a:r>
              <a:rPr lang="en-US" dirty="0" err="1" smtClean="0">
                <a:solidFill>
                  <a:srgbClr val="FFFF00"/>
                </a:solidFill>
                <a:latin typeface="Verdana"/>
                <a:cs typeface="Verdana"/>
              </a:rPr>
              <a:t>Biocombustível</a:t>
            </a:r>
            <a:r>
              <a:rPr lang="en-US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</a:p>
          <a:p>
            <a:pPr marL="285750" lvl="0" indent="-285750"/>
            <a:endParaRPr lang="en-US" dirty="0" smtClean="0">
              <a:solidFill>
                <a:srgbClr val="FFFF00"/>
              </a:solidFill>
              <a:latin typeface="Verdana"/>
              <a:cs typeface="Verdana"/>
            </a:endParaRPr>
          </a:p>
          <a:p>
            <a:pPr marL="285750" lvl="0" indent="-285750"/>
            <a:r>
              <a:rPr lang="en-US" dirty="0" err="1" smtClean="0">
                <a:solidFill>
                  <a:srgbClr val="FFFF00"/>
                </a:solidFill>
                <a:latin typeface="Verdana"/>
                <a:cs typeface="Verdana"/>
              </a:rPr>
              <a:t>Informações</a:t>
            </a:r>
            <a:r>
              <a:rPr lang="en-US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Verdana"/>
                <a:cs typeface="Verdana"/>
              </a:rPr>
              <a:t>em</a:t>
            </a:r>
            <a:r>
              <a:rPr lang="en-US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Verdana"/>
                <a:cs typeface="Verdana"/>
              </a:rPr>
              <a:t>amarelo</a:t>
            </a:r>
            <a:r>
              <a:rPr lang="en-US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Verdana"/>
                <a:cs typeface="Verdana"/>
              </a:rPr>
              <a:t>para</a:t>
            </a:r>
            <a:r>
              <a:rPr lang="en-US" dirty="0" smtClean="0">
                <a:solidFill>
                  <a:srgbClr val="FFFF00"/>
                </a:solidFill>
                <a:latin typeface="Verdana"/>
                <a:cs typeface="Verdana"/>
              </a:rPr>
              <a:t> um </a:t>
            </a:r>
            <a:r>
              <a:rPr lang="en-US" dirty="0" err="1" smtClean="0">
                <a:solidFill>
                  <a:srgbClr val="FFFF00"/>
                </a:solidFill>
                <a:latin typeface="Verdana"/>
                <a:cs typeface="Verdana"/>
              </a:rPr>
              <a:t>resultado</a:t>
            </a:r>
            <a:r>
              <a:rPr lang="en-US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Verdana"/>
                <a:cs typeface="Verdana"/>
              </a:rPr>
              <a:t>mais</a:t>
            </a:r>
            <a:r>
              <a:rPr lang="en-US" dirty="0" smtClean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Verdana"/>
                <a:cs typeface="Verdana"/>
              </a:rPr>
              <a:t>preciso</a:t>
            </a:r>
            <a:endParaRPr lang="en-US" dirty="0" smtClean="0">
              <a:solidFill>
                <a:srgbClr val="FFFF00"/>
              </a:solidFill>
              <a:latin typeface="Verdana"/>
              <a:cs typeface="Verdana"/>
            </a:endParaRPr>
          </a:p>
          <a:p>
            <a:pPr marL="285750" lvl="0" indent="-285750">
              <a:buFont typeface="Arial"/>
              <a:buChar char="•"/>
            </a:pPr>
            <a:endParaRPr lang="pt-BR" dirty="0">
              <a:solidFill>
                <a:srgbClr val="FFFF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990328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do apresentacao carbon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290" y="0"/>
            <a:ext cx="10441285" cy="6838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100" y="228600"/>
            <a:ext cx="466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chemeClr val="bg1"/>
                </a:solidFill>
                <a:latin typeface="Verdana"/>
                <a:cs typeface="Verdana"/>
              </a:rPr>
              <a:t>         ETAPA DE NEUTRALIZAÇÃO</a:t>
            </a:r>
          </a:p>
          <a:p>
            <a:endParaRPr lang="pt-BR" sz="1600" b="1" dirty="0" smtClean="0">
              <a:solidFill>
                <a:schemeClr val="bg1"/>
              </a:solidFill>
              <a:latin typeface="Verdana"/>
              <a:cs typeface="Verdana"/>
            </a:endParaRPr>
          </a:p>
          <a:p>
            <a:r>
              <a:rPr lang="pt-BR" sz="1600" b="1" dirty="0" smtClean="0">
                <a:solidFill>
                  <a:schemeClr val="bg1"/>
                </a:solidFill>
                <a:latin typeface="Verdana"/>
                <a:cs typeface="Verdana"/>
              </a:rPr>
              <a:t> VOCÊ CONHECE O MERCADO </a:t>
            </a:r>
            <a:r>
              <a:rPr lang="pt-BR" sz="1600" b="1" dirty="0">
                <a:solidFill>
                  <a:schemeClr val="bg1"/>
                </a:solidFill>
                <a:latin typeface="Verdana"/>
                <a:cs typeface="Verdana"/>
              </a:rPr>
              <a:t>DE</a:t>
            </a:r>
            <a:r>
              <a:rPr lang="pt-BR" sz="1600" b="1" dirty="0" smtClean="0">
                <a:solidFill>
                  <a:schemeClr val="bg1"/>
                </a:solidFill>
                <a:latin typeface="Verdana"/>
                <a:cs typeface="Verdana"/>
              </a:rPr>
              <a:t>   CARBONO ?</a:t>
            </a:r>
            <a:endParaRPr lang="pt-BR" sz="1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1299" y="850900"/>
            <a:ext cx="4769452" cy="5733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</a:pP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O </a:t>
            </a: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que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 </a:t>
            </a: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é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 Mercado de </a:t>
            </a:r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Carbono</a:t>
            </a: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 ?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dirty="0" smtClean="0">
              <a:solidFill>
                <a:srgbClr val="7F7F7F"/>
              </a:solidFill>
              <a:latin typeface="Verdana"/>
              <a:cs typeface="Verdana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I</a:t>
            </a:r>
            <a:r>
              <a:rPr lang="pt-BR" dirty="0" err="1" smtClean="0">
                <a:solidFill>
                  <a:srgbClr val="7F7F7F"/>
                </a:solidFill>
                <a:latin typeface="Verdana"/>
                <a:cs typeface="Verdana"/>
              </a:rPr>
              <a:t>dealizado</a:t>
            </a:r>
            <a:r>
              <a:rPr lang="pt-BR" dirty="0" smtClean="0">
                <a:solidFill>
                  <a:srgbClr val="7F7F7F"/>
                </a:solidFill>
                <a:latin typeface="Verdana"/>
                <a:cs typeface="Verdana"/>
              </a:rPr>
              <a:t> pela ONU,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dirty="0" smtClean="0">
                <a:solidFill>
                  <a:srgbClr val="7F7F7F"/>
                </a:solidFill>
                <a:latin typeface="Verdana"/>
                <a:cs typeface="Verdana"/>
              </a:rPr>
              <a:t>P</a:t>
            </a:r>
            <a:r>
              <a:rPr lang="pt-BR" dirty="0" err="1" smtClean="0">
                <a:solidFill>
                  <a:srgbClr val="7F7F7F"/>
                </a:solidFill>
                <a:latin typeface="Verdana"/>
                <a:cs typeface="Verdana"/>
              </a:rPr>
              <a:t>rotocolo</a:t>
            </a:r>
            <a:r>
              <a:rPr lang="pt-BR" dirty="0" smtClean="0">
                <a:solidFill>
                  <a:srgbClr val="7F7F7F"/>
                </a:solidFill>
                <a:latin typeface="Verdana"/>
                <a:cs typeface="Verdana"/>
              </a:rPr>
              <a:t> de Quioto em 1997,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pt-BR" dirty="0" smtClean="0">
                <a:solidFill>
                  <a:srgbClr val="7F7F7F"/>
                </a:solidFill>
                <a:latin typeface="Verdana"/>
                <a:cs typeface="Verdana"/>
              </a:rPr>
              <a:t>O Crédito de Carbono é uma unidade de redução de emissão,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pt-BR" dirty="0" smtClean="0">
                <a:solidFill>
                  <a:srgbClr val="7F7F7F"/>
                </a:solidFill>
                <a:latin typeface="Verdana"/>
                <a:cs typeface="Verdana"/>
              </a:rPr>
              <a:t>1tCO2e = 1 CRÉDITO DE CARBONO,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pt-BR" dirty="0" smtClean="0">
              <a:solidFill>
                <a:srgbClr val="7F7F7F"/>
              </a:solidFill>
              <a:latin typeface="Verdana"/>
              <a:cs typeface="Verdana"/>
            </a:endParaRPr>
          </a:p>
          <a:p>
            <a:pPr marL="285750" indent="-285750" algn="just">
              <a:lnSpc>
                <a:spcPct val="120000"/>
              </a:lnSpc>
            </a:pPr>
            <a:r>
              <a:rPr lang="pt-BR" dirty="0" smtClean="0">
                <a:solidFill>
                  <a:srgbClr val="7F7F7F"/>
                </a:solidFill>
                <a:latin typeface="Verdana"/>
                <a:cs typeface="Verdana"/>
              </a:rPr>
              <a:t> A Via Green utilizada Créditos de Carbono para neutralizar as emissões de sua Logística !!!! </a:t>
            </a:r>
          </a:p>
          <a:p>
            <a:pPr marL="285750" indent="-285750" algn="just">
              <a:lnSpc>
                <a:spcPct val="120000"/>
              </a:lnSpc>
            </a:pPr>
            <a:endParaRPr lang="pt-BR" dirty="0" smtClean="0">
              <a:solidFill>
                <a:srgbClr val="7F7F7F"/>
              </a:solidFill>
              <a:latin typeface="Verdana"/>
              <a:cs typeface="Verdana"/>
            </a:endParaRPr>
          </a:p>
          <a:p>
            <a:pPr marL="285750" indent="-285750" algn="just">
              <a:lnSpc>
                <a:spcPct val="120000"/>
              </a:lnSpc>
            </a:pPr>
            <a:r>
              <a:rPr lang="pt-BR" dirty="0" smtClean="0">
                <a:solidFill>
                  <a:srgbClr val="7F7F7F"/>
                </a:solidFill>
                <a:latin typeface="Verdana"/>
                <a:cs typeface="Verdana"/>
              </a:rPr>
              <a:t>A estratégia de neutralização poderá ser desenvolvida em conjunto com as empresas caso optem por outra modalidade como por exemplo: </a:t>
            </a:r>
          </a:p>
          <a:p>
            <a:pPr algn="just">
              <a:lnSpc>
                <a:spcPct val="120000"/>
              </a:lnSpc>
            </a:pPr>
            <a:r>
              <a:rPr lang="pt-BR" dirty="0" smtClean="0">
                <a:solidFill>
                  <a:srgbClr val="7F7F7F"/>
                </a:solidFill>
                <a:latin typeface="Verdana"/>
                <a:cs typeface="Verdana"/>
              </a:rPr>
              <a:t>    Plantio de Arvore e REDD+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005263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SC070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-14114" y="-992981"/>
            <a:ext cx="10600157" cy="79501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9364" y="1917383"/>
            <a:ext cx="64809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endParaRPr lang="pt-BR" dirty="0" smtClean="0">
              <a:solidFill>
                <a:srgbClr val="FFFFFF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rgbClr val="FFFFFF"/>
                </a:solidFill>
              </a:rPr>
              <a:t>Optamos em apoiar projetos diferenciados e que cuidam dos 4 Biomas existentes.</a:t>
            </a:r>
          </a:p>
          <a:p>
            <a:pPr marL="285750" indent="-285750" algn="just">
              <a:buFontTx/>
              <a:buChar char="-"/>
            </a:pPr>
            <a:endParaRPr lang="pt-BR" dirty="0" smtClean="0">
              <a:solidFill>
                <a:srgbClr val="FFFFFF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rgbClr val="FFFFFF"/>
                </a:solidFill>
              </a:rPr>
              <a:t>Biomas protegidos: </a:t>
            </a:r>
            <a:r>
              <a:rPr lang="pt-BR" b="1" dirty="0">
                <a:solidFill>
                  <a:srgbClr val="FFFFFF"/>
                </a:solidFill>
              </a:rPr>
              <a:t>Mata Atlântica, Cerrado, Caatinga e Floresta </a:t>
            </a:r>
            <a:r>
              <a:rPr lang="pt-BR" b="1" dirty="0" smtClean="0">
                <a:solidFill>
                  <a:srgbClr val="FFFFFF"/>
                </a:solidFill>
              </a:rPr>
              <a:t>Amazônic</a:t>
            </a:r>
            <a:r>
              <a:rPr lang="pt-BR" dirty="0" smtClean="0">
                <a:solidFill>
                  <a:srgbClr val="FFFFFF"/>
                </a:solidFill>
              </a:rPr>
              <a:t>a,</a:t>
            </a:r>
          </a:p>
          <a:p>
            <a:pPr marL="285750" indent="-285750" algn="just">
              <a:buFontTx/>
              <a:buChar char="-"/>
            </a:pPr>
            <a:endParaRPr lang="pt-BR" dirty="0" smtClean="0">
              <a:solidFill>
                <a:srgbClr val="FFFFFF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rgbClr val="FFFFFF"/>
                </a:solidFill>
              </a:rPr>
              <a:t>Standard “CARBONO SOCIAL” = Diferencial que garante o compromisso com a sustentabilidade.</a:t>
            </a:r>
          </a:p>
          <a:p>
            <a:pPr marL="285750" indent="-285750" algn="just">
              <a:buFontTx/>
              <a:buChar char="-"/>
            </a:pPr>
            <a:endParaRPr lang="pt-BR" dirty="0">
              <a:solidFill>
                <a:srgbClr val="FFFFFF"/>
              </a:solidFill>
            </a:endParaRPr>
          </a:p>
          <a:p>
            <a:pPr algn="just"/>
            <a:endParaRPr lang="pt-BR" dirty="0" smtClean="0">
              <a:solidFill>
                <a:srgbClr val="FFFFFF"/>
              </a:solidFill>
            </a:endParaRPr>
          </a:p>
          <a:p>
            <a:pPr algn="just"/>
            <a:r>
              <a:rPr lang="pt-BR" dirty="0" smtClean="0">
                <a:solidFill>
                  <a:srgbClr val="FFFFFF"/>
                </a:solidFill>
              </a:rPr>
              <a:t>Sua empresa conhece o CARBONO SOCIAL?</a:t>
            </a:r>
          </a:p>
        </p:txBody>
      </p:sp>
      <p:pic>
        <p:nvPicPr>
          <p:cNvPr id="8" name="Picture 7" descr="ppt-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b="71964"/>
          <a:stretch/>
        </p:blipFill>
        <p:spPr>
          <a:xfrm>
            <a:off x="0" y="0"/>
            <a:ext cx="10441285" cy="19173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5963" y="683375"/>
            <a:ext cx="5202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Verdana"/>
                <a:cs typeface="Verdana"/>
              </a:rPr>
              <a:t>P</a:t>
            </a:r>
            <a:r>
              <a:rPr lang="pt-BR" sz="1600" b="1" dirty="0" err="1" smtClean="0">
                <a:solidFill>
                  <a:schemeClr val="bg1"/>
                </a:solidFill>
                <a:latin typeface="Verdana"/>
                <a:cs typeface="Verdana"/>
              </a:rPr>
              <a:t>rojetos</a:t>
            </a:r>
            <a:r>
              <a:rPr lang="pt-BR" sz="1600" b="1" dirty="0" smtClean="0">
                <a:solidFill>
                  <a:schemeClr val="bg1"/>
                </a:solidFill>
                <a:latin typeface="Verdana"/>
                <a:cs typeface="Verdana"/>
              </a:rPr>
              <a:t> de Crédito de Carbono</a:t>
            </a:r>
            <a:endParaRPr lang="pt-BR" sz="1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6422076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02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FFFF"/>
                </a:solidFill>
                <a:latin typeface="Verdana"/>
                <a:cs typeface="Verdana"/>
              </a:rPr>
              <a:t>Mas o que é o Carbono Social?</a:t>
            </a:r>
            <a:endParaRPr lang="pt-BR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701" y="2281446"/>
            <a:ext cx="4808538" cy="411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É um Standard de CO-BENEFÍCIO,</a:t>
            </a: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Agrega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valor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o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Crédito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de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Carbono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,</a:t>
            </a: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Indicadores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SOCIALCARBON:</a:t>
            </a: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lnSpc>
                <a:spcPct val="110000"/>
              </a:lnSpc>
              <a:buFontTx/>
              <a:buChar char="•"/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Carbono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lnSpc>
                <a:spcPct val="110000"/>
              </a:lnSpc>
              <a:buFontTx/>
              <a:buChar char="•"/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Tecnologia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lnSpc>
                <a:spcPct val="110000"/>
              </a:lnSpc>
              <a:buFontTx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Social</a:t>
            </a:r>
          </a:p>
          <a:p>
            <a:pPr marL="285750" indent="-285750" algn="just">
              <a:lnSpc>
                <a:spcPct val="110000"/>
              </a:lnSpc>
              <a:buFontTx/>
              <a:buChar char="•"/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Financeiro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lnSpc>
                <a:spcPct val="110000"/>
              </a:lnSpc>
              <a:buFontTx/>
              <a:buChar char="•"/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Humano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lnSpc>
                <a:spcPct val="110000"/>
              </a:lnSpc>
              <a:buFontTx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Natural</a:t>
            </a:r>
          </a:p>
          <a:p>
            <a:pPr algn="just">
              <a:lnSpc>
                <a:spcPct val="110000"/>
              </a:lnSpc>
            </a:pPr>
            <a:endParaRPr lang="pt-B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Participação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ativa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das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comunidades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,</a:t>
            </a:r>
            <a:endParaRPr lang="pt-B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Parte das receitas é revertida em educação, capacitação e preservação do meio ambiente.</a:t>
            </a:r>
          </a:p>
          <a:p>
            <a:pPr marL="285750" indent="-285750" algn="just">
              <a:lnSpc>
                <a:spcPct val="110000"/>
              </a:lnSpc>
              <a:buFontTx/>
              <a:buChar char="-"/>
            </a:pP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1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481" y="2002338"/>
            <a:ext cx="4478862" cy="377904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79936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t="30176" r="53725" b="20232"/>
          <a:stretch/>
        </p:blipFill>
        <p:spPr>
          <a:xfrm>
            <a:off x="1265971" y="2433612"/>
            <a:ext cx="2260519" cy="243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02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chemeClr val="bg1"/>
                </a:solidFill>
                <a:latin typeface="Verdana"/>
                <a:cs typeface="Verdana"/>
              </a:rPr>
              <a:t>O </a:t>
            </a:r>
            <a:r>
              <a:rPr lang="en-US" sz="1600" b="1" dirty="0" smtClean="0">
                <a:solidFill>
                  <a:schemeClr val="bg1"/>
                </a:solidFill>
                <a:latin typeface="Verdana"/>
                <a:cs typeface="Verdana"/>
              </a:rPr>
              <a:t>q</a:t>
            </a:r>
            <a:r>
              <a:rPr lang="pt-BR" sz="1600" b="1" dirty="0" err="1" smtClean="0">
                <a:solidFill>
                  <a:schemeClr val="bg1"/>
                </a:solidFill>
                <a:latin typeface="Verdana"/>
                <a:cs typeface="Verdana"/>
              </a:rPr>
              <a:t>ue</a:t>
            </a:r>
            <a:r>
              <a:rPr lang="pt-BR" sz="1600" b="1" dirty="0" smtClean="0">
                <a:solidFill>
                  <a:schemeClr val="bg1"/>
                </a:solidFill>
                <a:latin typeface="Verdana"/>
                <a:cs typeface="Verdana"/>
              </a:rPr>
              <a:t> sua empresa ganha com isso?</a:t>
            </a:r>
            <a:endParaRPr lang="pt-BR" sz="16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0790" y="2882901"/>
            <a:ext cx="566831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Sistema logístico sustentável,</a:t>
            </a:r>
          </a:p>
          <a:p>
            <a:pPr marL="285750" indent="-285750" algn="just">
              <a:buFontTx/>
              <a:buChar char="-"/>
            </a:pPr>
            <a:endParaRPr lang="pt-BR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Certificação de uma logística SUSTENTÁVEL,</a:t>
            </a:r>
          </a:p>
          <a:p>
            <a:pPr marL="285750" indent="-285750" algn="just">
              <a:buFontTx/>
              <a:buChar char="-"/>
            </a:pPr>
            <a:endParaRPr lang="pt-BR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Direito de uso do selo ECOFREIGHT,</a:t>
            </a:r>
          </a:p>
          <a:p>
            <a:pPr marL="285750" indent="-285750" algn="just">
              <a:buFontTx/>
              <a:buChar char="-"/>
            </a:pPr>
            <a:endParaRPr lang="pt-BR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buFontTx/>
              <a:buChar char="-"/>
            </a:pP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Ganhos de </a:t>
            </a: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marketing.</a:t>
            </a:r>
          </a:p>
          <a:p>
            <a:pPr marL="285750" indent="-285750" algn="just">
              <a:buFontTx/>
              <a:buChar char="-"/>
            </a:pPr>
            <a:endParaRPr lang="pt-BR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 algn="just">
              <a:buFontTx/>
              <a:buChar char="-"/>
            </a:pP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O cliente reconhece e valoriza empresas conscientes e responsáveis.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642429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0442575" cy="6838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ertificado_portugu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69912" y="205546"/>
            <a:ext cx="9217025" cy="6519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30700" y="1841500"/>
            <a:ext cx="1746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Nome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da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empresa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26010" y="2857500"/>
            <a:ext cx="2777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Nome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da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empresa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compensadora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57710" y="3020199"/>
            <a:ext cx="1238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XXXXXXXXXX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5441" y="3184098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XXXXXXXXX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68141" y="3354695"/>
            <a:ext cx="1238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XXXXXXXXXX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7110" y="3518594"/>
            <a:ext cx="1238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XXXXXXXXXX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9910" y="3682493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XXXXXXXXX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4641" y="3846392"/>
            <a:ext cx="1238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XXXXXXXXXX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518380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0442575" cy="6838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ua marca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-140792" y="1011803"/>
            <a:ext cx="8517822" cy="5678548"/>
          </a:xfrm>
          <a:prstGeom prst="rect">
            <a:avLst/>
          </a:prstGeom>
        </p:spPr>
      </p:pic>
      <p:pic>
        <p:nvPicPr>
          <p:cNvPr id="3" name="Picture 2" descr="ppt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84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Ilustração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de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uso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do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selo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ECOFREIGHT</a:t>
            </a:r>
            <a:endParaRPr lang="pt-BR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188924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a marca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r="6666" b="6446"/>
          <a:stretch/>
        </p:blipFill>
        <p:spPr>
          <a:xfrm>
            <a:off x="-70896" y="-404605"/>
            <a:ext cx="10512181" cy="7649956"/>
          </a:xfrm>
          <a:prstGeom prst="rect">
            <a:avLst/>
          </a:prstGeom>
        </p:spPr>
      </p:pic>
      <p:pic>
        <p:nvPicPr>
          <p:cNvPr id="6" name="Picture 5" descr="ppt1-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b="72714"/>
          <a:stretch/>
        </p:blipFill>
        <p:spPr>
          <a:xfrm>
            <a:off x="0" y="0"/>
            <a:ext cx="10441285" cy="1866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4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Ilustração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de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uso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do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selo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ECOFREIGHT</a:t>
            </a:r>
            <a:endParaRPr lang="pt-BR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915874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6371" y="1968941"/>
            <a:ext cx="4944329" cy="392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pt-BR" sz="1600" b="1" dirty="0" smtClean="0">
                <a:solidFill>
                  <a:srgbClr val="10B894"/>
                </a:solidFill>
                <a:latin typeface="Verdana"/>
                <a:cs typeface="Verdana"/>
              </a:rPr>
              <a:t>EMPRESA PIONEIRA EM LOGÍSTICA SUSTENTÁVEL</a:t>
            </a:r>
          </a:p>
          <a:p>
            <a:pPr algn="just">
              <a:lnSpc>
                <a:spcPct val="130000"/>
              </a:lnSpc>
            </a:pP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30000"/>
              </a:lnSpc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Atuamos em 03 escopos de trabalho:</a:t>
            </a:r>
          </a:p>
          <a:p>
            <a:pPr algn="just">
              <a:lnSpc>
                <a:spcPct val="130000"/>
              </a:lnSpc>
            </a:pPr>
            <a:endParaRPr lang="pt-B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algn="just">
              <a:lnSpc>
                <a:spcPct val="130000"/>
              </a:lnSpc>
            </a:pPr>
            <a:r>
              <a:rPr lang="pt-BR" sz="1600" dirty="0" smtClean="0">
                <a:solidFill>
                  <a:srgbClr val="10B894"/>
                </a:solidFill>
                <a:latin typeface="Verdana"/>
                <a:cs typeface="Verdana"/>
              </a:rPr>
              <a:t>1</a:t>
            </a:r>
            <a:r>
              <a:rPr lang="es-ES_tradnl" sz="1600" dirty="0" smtClean="0">
                <a:solidFill>
                  <a:srgbClr val="10B894"/>
                </a:solidFill>
                <a:latin typeface="Verdana"/>
                <a:cs typeface="Verdana"/>
              </a:rPr>
              <a:t>º</a:t>
            </a:r>
            <a:r>
              <a:rPr lang="pt-BR" sz="1600" dirty="0" smtClean="0">
                <a:solidFill>
                  <a:srgbClr val="10B894"/>
                </a:solidFill>
                <a:latin typeface="Verdana"/>
                <a:cs typeface="Verdana"/>
              </a:rPr>
              <a:t>. ESCOPO: ECOFREIGHT </a:t>
            </a:r>
          </a:p>
          <a:p>
            <a:pPr algn="just">
              <a:lnSpc>
                <a:spcPct val="130000"/>
              </a:lnSpc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(Certificação de </a:t>
            </a: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L</a:t>
            </a: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ogística Sustentável),</a:t>
            </a:r>
          </a:p>
          <a:p>
            <a:pPr algn="just">
              <a:lnSpc>
                <a:spcPct val="130000"/>
              </a:lnSpc>
            </a:pPr>
            <a:r>
              <a:rPr lang="pt-BR" sz="1600" dirty="0" smtClean="0">
                <a:solidFill>
                  <a:srgbClr val="10B894"/>
                </a:solidFill>
                <a:latin typeface="Verdana"/>
                <a:cs typeface="Verdana"/>
              </a:rPr>
              <a:t>2</a:t>
            </a:r>
            <a:r>
              <a:rPr lang="es-ES_tradnl" sz="1600" dirty="0" smtClean="0">
                <a:solidFill>
                  <a:srgbClr val="10B894"/>
                </a:solidFill>
                <a:latin typeface="Verdana"/>
                <a:cs typeface="Verdana"/>
              </a:rPr>
              <a:t>º</a:t>
            </a:r>
            <a:r>
              <a:rPr lang="pt-BR" sz="1600" dirty="0" smtClean="0">
                <a:solidFill>
                  <a:srgbClr val="10B894"/>
                </a:solidFill>
                <a:latin typeface="Verdana"/>
                <a:cs typeface="Verdana"/>
              </a:rPr>
              <a:t>. ESCOPO: SILC </a:t>
            </a:r>
          </a:p>
          <a:p>
            <a:pPr algn="just">
              <a:lnSpc>
                <a:spcPct val="130000"/>
              </a:lnSpc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(Sistema de Gestão Logística),</a:t>
            </a:r>
          </a:p>
          <a:p>
            <a:pPr algn="just">
              <a:lnSpc>
                <a:spcPct val="130000"/>
              </a:lnSpc>
            </a:pPr>
            <a:r>
              <a:rPr lang="pt-BR" sz="1600" dirty="0" smtClean="0">
                <a:solidFill>
                  <a:srgbClr val="10B894"/>
                </a:solidFill>
                <a:latin typeface="Verdana"/>
                <a:cs typeface="Verdana"/>
              </a:rPr>
              <a:t>3</a:t>
            </a:r>
            <a:r>
              <a:rPr lang="es-ES_tradnl" sz="1600" dirty="0" smtClean="0">
                <a:solidFill>
                  <a:srgbClr val="10B894"/>
                </a:solidFill>
                <a:latin typeface="Verdana"/>
                <a:cs typeface="Verdana"/>
              </a:rPr>
              <a:t>º</a:t>
            </a:r>
            <a:r>
              <a:rPr lang="pt-BR" sz="1600" dirty="0" smtClean="0">
                <a:solidFill>
                  <a:srgbClr val="10B894"/>
                </a:solidFill>
                <a:latin typeface="Verdana"/>
                <a:cs typeface="Verdana"/>
              </a:rPr>
              <a:t>. ESCOPO: OTM </a:t>
            </a:r>
          </a:p>
          <a:p>
            <a:pPr algn="just">
              <a:lnSpc>
                <a:spcPct val="130000"/>
              </a:lnSpc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(ECOFREIGHT + SILC).</a:t>
            </a:r>
          </a:p>
          <a:p>
            <a:pPr algn="just">
              <a:lnSpc>
                <a:spcPct val="130000"/>
              </a:lnSpc>
            </a:pPr>
            <a:endParaRPr lang="pt-B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6371" y="584256"/>
            <a:ext cx="2061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QUEM SOMOS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shutterstock_10541911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600700" y="1587500"/>
            <a:ext cx="4615584" cy="525145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250034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a marca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-304800"/>
            <a:ext cx="10715625" cy="7143750"/>
          </a:xfrm>
          <a:prstGeom prst="rect">
            <a:avLst/>
          </a:prstGeom>
        </p:spPr>
      </p:pic>
      <p:pic>
        <p:nvPicPr>
          <p:cNvPr id="5" name="Picture 4" descr="ppt-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b="73173"/>
          <a:stretch/>
        </p:blipFill>
        <p:spPr>
          <a:xfrm>
            <a:off x="0" y="0"/>
            <a:ext cx="10441285" cy="1834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4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Ilustração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de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uso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do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selo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ECOFREIGHT</a:t>
            </a:r>
            <a:endParaRPr lang="pt-BR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239051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a marca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-1"/>
            <a:ext cx="10769600" cy="7053993"/>
          </a:xfrm>
          <a:prstGeom prst="rect">
            <a:avLst/>
          </a:prstGeom>
        </p:spPr>
      </p:pic>
      <p:pic>
        <p:nvPicPr>
          <p:cNvPr id="6" name="Picture 5" descr="ppt1-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b="72714"/>
          <a:stretch/>
        </p:blipFill>
        <p:spPr>
          <a:xfrm>
            <a:off x="0" y="0"/>
            <a:ext cx="10441285" cy="1866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4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Ilustração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de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uso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do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selo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ECOFREIGHT</a:t>
            </a:r>
            <a:endParaRPr lang="pt-BR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53527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11" y="2044699"/>
            <a:ext cx="9703628" cy="29508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84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Ilustração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de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uso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do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selo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ECOFREIGHT</a:t>
            </a:r>
            <a:endParaRPr lang="pt-BR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5563583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a marc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640068"/>
            <a:ext cx="8452841" cy="6339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192" y="640069"/>
            <a:ext cx="1650769" cy="4700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" t="30176" r="53725" b="20232"/>
          <a:stretch/>
        </p:blipFill>
        <p:spPr>
          <a:xfrm>
            <a:off x="6960262" y="3504339"/>
            <a:ext cx="1704259" cy="1836012"/>
          </a:xfrm>
          <a:prstGeom prst="rect">
            <a:avLst/>
          </a:prstGeom>
        </p:spPr>
      </p:pic>
      <p:pic>
        <p:nvPicPr>
          <p:cNvPr id="2" name="Picture 1" descr="ppt-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84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Ilustração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de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uso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do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selo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ECOFREIGHT</a:t>
            </a:r>
            <a:endParaRPr lang="pt-BR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pic>
        <p:nvPicPr>
          <p:cNvPr id="9" name="Picture 8" descr="redução 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7042662" y="3721099"/>
            <a:ext cx="1482213" cy="161925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138624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a marca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pic>
        <p:nvPicPr>
          <p:cNvPr id="5" name="Picture 4" descr="ppt-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r="14888" b="76691"/>
          <a:stretch/>
        </p:blipFill>
        <p:spPr>
          <a:xfrm>
            <a:off x="0" y="0"/>
            <a:ext cx="8886825" cy="1594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84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Ilustração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de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uso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do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selo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ECOFREIGHT</a:t>
            </a:r>
            <a:endParaRPr lang="pt-BR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264239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65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600" b="1" dirty="0" smtClean="0">
                <a:solidFill>
                  <a:schemeClr val="bg1"/>
                </a:solidFill>
                <a:latin typeface="Verdana"/>
                <a:cs typeface="Verdana"/>
              </a:rPr>
              <a:t>2</a:t>
            </a:r>
            <a:r>
              <a:rPr lang="es-ES_tradnl" sz="1600" b="1" dirty="0" smtClean="0">
                <a:solidFill>
                  <a:schemeClr val="bg1"/>
                </a:solidFill>
                <a:latin typeface="Verdana"/>
                <a:cs typeface="Verdana"/>
              </a:rPr>
              <a:t>º. </a:t>
            </a:r>
            <a:r>
              <a:rPr lang="pt-BR" sz="1600" b="1" dirty="0" smtClean="0">
                <a:solidFill>
                  <a:schemeClr val="bg1"/>
                </a:solidFill>
                <a:latin typeface="Verdana"/>
                <a:cs typeface="Verdana"/>
              </a:rPr>
              <a:t>ESCOPO: SILC </a:t>
            </a:r>
            <a:r>
              <a:rPr lang="en-US" sz="1600" b="1" dirty="0" smtClean="0">
                <a:solidFill>
                  <a:schemeClr val="bg1"/>
                </a:solidFill>
                <a:latin typeface="Verdana"/>
                <a:cs typeface="Verdana"/>
              </a:rPr>
              <a:t>–</a:t>
            </a:r>
            <a:r>
              <a:rPr lang="pt-BR" sz="1600" b="1" dirty="0" smtClean="0">
                <a:solidFill>
                  <a:schemeClr val="bg1"/>
                </a:solidFill>
                <a:latin typeface="Verdana"/>
                <a:cs typeface="Verdana"/>
              </a:rPr>
              <a:t> SISTEMA DE GESTÃO LOGÍSTICA</a:t>
            </a:r>
            <a:endParaRPr lang="pt-BR" sz="16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8701" y="1752600"/>
            <a:ext cx="5448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O SISTEMA DA SUA EMPRESA !</a:t>
            </a:r>
          </a:p>
          <a:p>
            <a:pPr marL="285750" lvl="0" indent="-285750">
              <a:buFontTx/>
              <a:buChar char="-"/>
            </a:pPr>
            <a:endParaRPr lang="pt-B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lvl="0" indent="-285750">
              <a:buFontTx/>
              <a:buChar char="-"/>
            </a:pP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Baseados no Conceito “SINGLE WINDOW”,</a:t>
            </a:r>
          </a:p>
          <a:p>
            <a:pPr marL="285750" lvl="0" indent="-285750">
              <a:buFontTx/>
              <a:buChar char="-"/>
            </a:pPr>
            <a:r>
              <a:rPr lang="pt-BR" sz="1400" b="1" dirty="0" smtClean="0">
                <a:solidFill>
                  <a:srgbClr val="FF0000"/>
                </a:solidFill>
                <a:latin typeface="Verdana"/>
                <a:cs typeface="Verdana"/>
              </a:rPr>
              <a:t>Ferramenta de Gestão Logística da sua empresa</a:t>
            </a: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,</a:t>
            </a:r>
          </a:p>
          <a:p>
            <a:pPr marL="285750" lvl="0" indent="-285750">
              <a:buFontTx/>
              <a:buChar char="-"/>
            </a:pP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Visa: 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“otimização”, </a:t>
            </a: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“integração de todos os envolvidos” 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e “qualidade dos serviços e informações</a:t>
            </a: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”,</a:t>
            </a:r>
          </a:p>
          <a:p>
            <a:pPr marL="285750" lvl="0" indent="-285750"/>
            <a:endParaRPr lang="pt-B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lvl="0" indent="-285750">
              <a:buFontTx/>
              <a:buChar char="-"/>
            </a:pP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Evitando problemas diários como: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752600"/>
            <a:ext cx="2908300" cy="1104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2251" y="5340350"/>
            <a:ext cx="2557776" cy="397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Excesso de e-</a:t>
            </a: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mails</a:t>
            </a:r>
            <a:endParaRPr lang="pt-BR" sz="1400" dirty="0">
              <a:solidFill>
                <a:srgbClr val="7F7F7F"/>
              </a:solidFill>
              <a:latin typeface="Verdana"/>
              <a:cs typeface="Verdana"/>
            </a:endParaRPr>
          </a:p>
        </p:txBody>
      </p:sp>
      <p:pic>
        <p:nvPicPr>
          <p:cNvPr id="10" name="Picture 9" descr="emails+tel+planilha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347808" y="3737794"/>
            <a:ext cx="5931110" cy="16025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12755" y="5340350"/>
            <a:ext cx="2553708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Planilhas 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e mais planilhas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24728" y="5349316"/>
            <a:ext cx="2342035" cy="720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Ligações desnecessárias</a:t>
            </a:r>
            <a:endParaRPr lang="pt-BR" sz="1400" dirty="0">
              <a:solidFill>
                <a:srgbClr val="7F7F7F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501866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0442575" cy="6838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utterstock_113595625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7644" t="-1" r="7649" b="15712"/>
          <a:stretch/>
        </p:blipFill>
        <p:spPr>
          <a:xfrm>
            <a:off x="335841" y="-488016"/>
            <a:ext cx="9768056" cy="7500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0083" y="5308084"/>
            <a:ext cx="4701318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pt-BR" sz="1600" b="1" dirty="0" smtClean="0">
                <a:ln w="12700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OBJETIVO</a:t>
            </a:r>
            <a:r>
              <a:rPr lang="pt-BR" sz="1600" dirty="0" smtClean="0">
                <a:ln w="12700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: </a:t>
            </a:r>
          </a:p>
          <a:p>
            <a:pPr lvl="0" algn="ctr">
              <a:lnSpc>
                <a:spcPct val="120000"/>
              </a:lnSpc>
            </a:pPr>
            <a:r>
              <a:rPr lang="pt-BR" sz="1600" dirty="0" smtClean="0">
                <a:ln w="12700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INTEGRAÇÃO DA CADEIA LOGÍSTICA</a:t>
            </a:r>
          </a:p>
          <a:p>
            <a:pPr lvl="0" algn="ctr">
              <a:lnSpc>
                <a:spcPct val="120000"/>
              </a:lnSpc>
            </a:pPr>
            <a:r>
              <a:rPr lang="pt-BR" sz="1600" dirty="0" smtClean="0">
                <a:ln w="12700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pt-BR" b="1" dirty="0" smtClean="0">
                <a:ln w="12700">
                  <a:noFill/>
                  <a:prstDash val="solid"/>
                </a:ln>
                <a:solidFill>
                  <a:srgbClr val="10B894"/>
                </a:solidFill>
                <a:latin typeface="Verdana"/>
                <a:cs typeface="Verdana"/>
              </a:rPr>
              <a:t>+</a:t>
            </a:r>
            <a:r>
              <a:rPr lang="pt-BR" sz="1600" dirty="0" smtClean="0">
                <a:ln w="12700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EFICÁCIA NAS OPERAÇÕES </a:t>
            </a:r>
            <a:r>
              <a:rPr lang="pt-BR" b="1" dirty="0" smtClean="0">
                <a:ln w="12700">
                  <a:noFill/>
                  <a:prstDash val="solid"/>
                </a:ln>
                <a:solidFill>
                  <a:srgbClr val="10B894"/>
                </a:solidFill>
                <a:latin typeface="Verdana"/>
                <a:cs typeface="Verdana"/>
              </a:rPr>
              <a:t>=</a:t>
            </a:r>
            <a:r>
              <a:rPr lang="pt-BR" sz="1600" dirty="0" smtClean="0">
                <a:ln w="12700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SATISFAÇÃO DOS CLIENTES</a:t>
            </a:r>
            <a:endParaRPr lang="pt-BR" sz="1600" dirty="0">
              <a:ln w="12700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2" name="Picture 1" descr="Sil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169382" y="585833"/>
            <a:ext cx="5973992" cy="3814456"/>
          </a:xfrm>
          <a:prstGeom prst="rect">
            <a:avLst/>
          </a:prstGeom>
        </p:spPr>
      </p:pic>
      <p:pic>
        <p:nvPicPr>
          <p:cNvPr id="3" name="Picture 2" descr="Silc_map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169380" y="585832"/>
            <a:ext cx="5982501" cy="3814457"/>
          </a:xfrm>
          <a:prstGeom prst="rect">
            <a:avLst/>
          </a:prstGeom>
        </p:spPr>
      </p:pic>
      <p:pic>
        <p:nvPicPr>
          <p:cNvPr id="4" name="Picture 3" descr="Silc_doc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169382" y="573022"/>
            <a:ext cx="5973992" cy="381445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838098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11281778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-13956" y="-13958"/>
            <a:ext cx="10488716" cy="69924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91567"/>
            <a:ext cx="5003800" cy="10341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>
              <a:lnSpc>
                <a:spcPct val="130000"/>
              </a:lnSpc>
            </a:pPr>
            <a:r>
              <a:rPr lang="x-none" sz="2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Verdana"/>
                <a:cs typeface="Verdana"/>
              </a:rPr>
              <a:t>3</a:t>
            </a:r>
            <a:r>
              <a:rPr lang="es-ES_tradnl" sz="2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Verdana"/>
                <a:cs typeface="Verdana"/>
              </a:rPr>
              <a:t>º.</a:t>
            </a:r>
            <a:r>
              <a:rPr lang="x-none" sz="2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Verdana"/>
                <a:cs typeface="Verdana"/>
              </a:rPr>
              <a:t> ESCOPO: OTM </a:t>
            </a:r>
          </a:p>
          <a:p>
            <a:pPr>
              <a:lnSpc>
                <a:spcPct val="130000"/>
              </a:lnSpc>
            </a:pPr>
            <a:r>
              <a:rPr lang="x-none" sz="2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Verdana"/>
                <a:cs typeface="Verdana"/>
              </a:rPr>
              <a:t>(Serviços Logísticos)</a:t>
            </a:r>
            <a:endParaRPr lang="en-US" sz="2400" b="1" dirty="0">
              <a:ln w="50800"/>
              <a:solidFill>
                <a:schemeClr val="bg1">
                  <a:shade val="5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495950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undo apresentacao avia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38895" y="596928"/>
            <a:ext cx="2907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10B894"/>
                </a:solidFill>
              </a:rPr>
              <a:t>Via </a:t>
            </a:r>
            <a:r>
              <a:rPr lang="en-US" sz="2400" b="1" dirty="0" err="1" smtClean="0">
                <a:solidFill>
                  <a:srgbClr val="10B894"/>
                </a:solidFill>
              </a:rPr>
              <a:t>Transporte</a:t>
            </a:r>
            <a:r>
              <a:rPr lang="en-US" sz="2400" b="1" dirty="0" smtClean="0">
                <a:solidFill>
                  <a:srgbClr val="10B894"/>
                </a:solidFill>
              </a:rPr>
              <a:t> </a:t>
            </a:r>
            <a:r>
              <a:rPr lang="en-US" sz="2400" b="1" dirty="0" err="1" smtClean="0">
                <a:solidFill>
                  <a:srgbClr val="10B894"/>
                </a:solidFill>
              </a:rPr>
              <a:t>Aéreo</a:t>
            </a:r>
            <a:endParaRPr lang="en-US" sz="2400" b="1" dirty="0">
              <a:solidFill>
                <a:srgbClr val="10B89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7907" y="1789564"/>
            <a:ext cx="4923378" cy="3925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s-ES_tradnl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Frete Ecológico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Exportação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Importação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Embarques e desembarques </a:t>
            </a: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nacionais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Carga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Geral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sv-S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Carga</a:t>
            </a:r>
            <a:r>
              <a:rPr lang="sv-SE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sv-S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Perigosa</a:t>
            </a:r>
            <a:endParaRPr lang="sv-SE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Perecíveis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Charters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Fretamento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Amostras</a:t>
            </a:r>
            <a:endParaRPr lang="it-IT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Seguro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nl-NL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Door </a:t>
            </a:r>
            <a:r>
              <a:rPr lang="nl-NL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to</a:t>
            </a:r>
            <a:r>
              <a:rPr lang="nl-NL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door</a:t>
            </a:r>
            <a:endParaRPr lang="pt-B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925162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ndo apresentacao navi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2239" y="596928"/>
            <a:ext cx="3338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10B894"/>
                </a:solidFill>
              </a:rPr>
              <a:t>Via </a:t>
            </a:r>
            <a:r>
              <a:rPr lang="en-US" sz="2400" b="1" dirty="0" err="1" smtClean="0">
                <a:solidFill>
                  <a:srgbClr val="10B894"/>
                </a:solidFill>
              </a:rPr>
              <a:t>Transporte</a:t>
            </a:r>
            <a:r>
              <a:rPr lang="en-US" sz="2400" b="1" dirty="0" smtClean="0">
                <a:solidFill>
                  <a:srgbClr val="10B894"/>
                </a:solidFill>
              </a:rPr>
              <a:t> </a:t>
            </a:r>
            <a:r>
              <a:rPr lang="en-US" sz="2400" b="1" dirty="0" err="1" smtClean="0">
                <a:solidFill>
                  <a:srgbClr val="10B894"/>
                </a:solidFill>
              </a:rPr>
              <a:t>Marítimo</a:t>
            </a:r>
            <a:endParaRPr lang="en-US" sz="2400" b="1" dirty="0">
              <a:solidFill>
                <a:srgbClr val="10B89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3619" y="1789564"/>
            <a:ext cx="3416136" cy="244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s-ES_tradnl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Frete Ecológico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Exportação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Importação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Cabotagem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Door 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to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nl-NL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Door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Serviço de container </a:t>
            </a: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FCL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Consolidados regulares LCL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Carga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Geral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64927" y="1789564"/>
            <a:ext cx="2748446" cy="2152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sv-S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Carga</a:t>
            </a:r>
            <a:r>
              <a:rPr lang="sv-SE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sv-S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Perigosa</a:t>
            </a:r>
            <a:endParaRPr lang="sv-SE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Carga Refrigerada</a:t>
            </a:r>
            <a:endParaRPr lang="es-ES_tradnl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Carga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a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Granel</a:t>
            </a:r>
            <a:endParaRPr lang="es-ES_tradnl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s-ES_trad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Carga </a:t>
            </a:r>
            <a:r>
              <a:rPr lang="es-ES_tradnl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Líquida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Operações de Trânsito e </a:t>
            </a: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Transbordo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Seguro</a:t>
            </a:r>
            <a:endParaRPr lang="pt-BR" sz="1600" dirty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581191" y="1789564"/>
            <a:ext cx="0" cy="244785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610668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undo3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1"/>
            <a:ext cx="10668000" cy="6854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5600" y="2692502"/>
            <a:ext cx="4953000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 algn="ctr"/>
            <a:r>
              <a:rPr lang="pt-BR" sz="28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1</a:t>
            </a:r>
            <a:r>
              <a:rPr lang="es-ES_tradnl" sz="28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º.</a:t>
            </a:r>
            <a:r>
              <a:rPr lang="pt-BR" sz="28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ESCOPO: ECOFREIGHT </a:t>
            </a:r>
          </a:p>
          <a:p>
            <a:pPr lvl="0" algn="ctr"/>
            <a:r>
              <a:rPr lang="pt-BR" sz="28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(CERTIFICAÇÃO DE LOGÍSTICA SUSTENTÁVEL)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032522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ndo apresentacao caminha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8279" y="596928"/>
            <a:ext cx="3311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10B894"/>
                </a:solidFill>
              </a:rPr>
              <a:t>Via </a:t>
            </a:r>
            <a:r>
              <a:rPr lang="en-US" sz="2400" b="1" dirty="0" err="1" smtClean="0">
                <a:solidFill>
                  <a:srgbClr val="10B894"/>
                </a:solidFill>
              </a:rPr>
              <a:t>Transporte</a:t>
            </a:r>
            <a:r>
              <a:rPr lang="en-US" sz="2400" b="1" dirty="0" smtClean="0">
                <a:solidFill>
                  <a:srgbClr val="10B894"/>
                </a:solidFill>
              </a:rPr>
              <a:t> </a:t>
            </a:r>
            <a:r>
              <a:rPr lang="en-US" sz="2400" b="1" dirty="0" err="1" smtClean="0">
                <a:solidFill>
                  <a:srgbClr val="10B894"/>
                </a:solidFill>
              </a:rPr>
              <a:t>Terrestre</a:t>
            </a:r>
            <a:endParaRPr lang="en-US" sz="2400" b="1" dirty="0">
              <a:solidFill>
                <a:srgbClr val="10B89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9659" y="1789564"/>
            <a:ext cx="2594948" cy="311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s-ES_tradnl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Frete Ecológico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Cargas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Completas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Cargas </a:t>
            </a: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Parciais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Distribuição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Logística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Geral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Refrigeradas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Granel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Líquidas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Door </a:t>
            </a:r>
            <a:r>
              <a:rPr lang="nl-NL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to</a:t>
            </a:r>
            <a:r>
              <a:rPr lang="nl-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 door</a:t>
            </a:r>
            <a:endParaRPr lang="es-ES_tradnl" sz="1600" dirty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299739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442575" cy="6838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utterstock_8033085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4768268" cy="6838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2239" y="596928"/>
            <a:ext cx="3243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10B894"/>
                </a:solidFill>
              </a:rPr>
              <a:t>Via </a:t>
            </a:r>
            <a:r>
              <a:rPr lang="en-US" sz="2400" b="1" dirty="0" err="1" smtClean="0">
                <a:solidFill>
                  <a:srgbClr val="10B894"/>
                </a:solidFill>
              </a:rPr>
              <a:t>Serviços</a:t>
            </a:r>
            <a:r>
              <a:rPr lang="en-US" sz="2400" b="1" dirty="0" smtClean="0">
                <a:solidFill>
                  <a:srgbClr val="10B894"/>
                </a:solidFill>
              </a:rPr>
              <a:t> </a:t>
            </a:r>
            <a:r>
              <a:rPr lang="en-US" sz="2400" b="1" dirty="0" err="1" smtClean="0">
                <a:solidFill>
                  <a:srgbClr val="10B894"/>
                </a:solidFill>
              </a:rPr>
              <a:t>Aduaneiros</a:t>
            </a:r>
            <a:endParaRPr lang="en-US" sz="2400" b="1" dirty="0">
              <a:solidFill>
                <a:srgbClr val="10B89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3619" y="1789564"/>
            <a:ext cx="3416136" cy="422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Planejamento Logístico </a:t>
            </a: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Sustentável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Estudo 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de Classificação Tarifária (NCM)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Desembaraço </a:t>
            </a: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Aduaneiro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Confecção de </a:t>
            </a: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documentos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Expertise 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em embalagens (</a:t>
            </a:r>
            <a:r>
              <a:rPr lang="pt-BR" sz="1400" dirty="0" err="1">
                <a:solidFill>
                  <a:srgbClr val="7F7F7F"/>
                </a:solidFill>
                <a:latin typeface="Verdana"/>
                <a:cs typeface="Verdana"/>
              </a:rPr>
              <a:t>Flexitank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, </a:t>
            </a:r>
            <a:r>
              <a:rPr lang="pt-BR" sz="1400" dirty="0" err="1">
                <a:solidFill>
                  <a:srgbClr val="7F7F7F"/>
                </a:solidFill>
                <a:latin typeface="Verdana"/>
                <a:cs typeface="Verdana"/>
              </a:rPr>
              <a:t>Dry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 Bulk </a:t>
            </a:r>
            <a:r>
              <a:rPr lang="pt-BR" sz="1400" dirty="0" err="1">
                <a:solidFill>
                  <a:srgbClr val="7F7F7F"/>
                </a:solidFill>
                <a:latin typeface="Verdana"/>
                <a:cs typeface="Verdana"/>
              </a:rPr>
              <a:t>Liner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, </a:t>
            </a:r>
            <a:r>
              <a:rPr lang="pt-BR" sz="1400" dirty="0" err="1">
                <a:solidFill>
                  <a:srgbClr val="7F7F7F"/>
                </a:solidFill>
                <a:latin typeface="Verdana"/>
                <a:cs typeface="Verdana"/>
              </a:rPr>
              <a:t>ThermoLiner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, entre outros)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Consultoria 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para </a:t>
            </a:r>
            <a:r>
              <a:rPr lang="pt-BR" sz="1400" dirty="0" err="1">
                <a:solidFill>
                  <a:srgbClr val="7F7F7F"/>
                </a:solidFill>
                <a:latin typeface="Verdana"/>
                <a:cs typeface="Verdana"/>
              </a:rPr>
              <a:t>Ex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-</a:t>
            </a: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Tarifário</a:t>
            </a:r>
            <a:endParaRPr lang="pt-BR" sz="1400" dirty="0">
              <a:solidFill>
                <a:srgbClr val="7F7F7F"/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Trâmites perante órgãos oficiais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Certificados 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de origem, peso, qualidade, fitossanitário, fumigação e outros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pt-BR" sz="1400" dirty="0" smtClean="0">
              <a:solidFill>
                <a:srgbClr val="7F7F7F"/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pt-BR" sz="1400" dirty="0" smtClean="0">
              <a:solidFill>
                <a:srgbClr val="7F7F7F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64927" y="1789564"/>
            <a:ext cx="2748446" cy="344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Estudo com suspensão ou isenção de tributo sem </a:t>
            </a: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códigos de 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Tarifa Externa Comum (TEC</a:t>
            </a: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ro-RO" sz="1400" dirty="0" smtClean="0">
                <a:solidFill>
                  <a:srgbClr val="7F7F7F"/>
                </a:solidFill>
                <a:latin typeface="Verdana"/>
                <a:cs typeface="Verdana"/>
              </a:rPr>
              <a:t>Trânsitos</a:t>
            </a:r>
            <a:endParaRPr lang="ro-RO" sz="1400" dirty="0">
              <a:solidFill>
                <a:srgbClr val="7F7F7F"/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l-PL" sz="1400" dirty="0" err="1" smtClean="0">
                <a:solidFill>
                  <a:srgbClr val="7F7F7F"/>
                </a:solidFill>
                <a:latin typeface="Verdana"/>
                <a:cs typeface="Verdana"/>
              </a:rPr>
              <a:t>Drawback</a:t>
            </a:r>
            <a:endParaRPr lang="pl-PL" sz="1400" dirty="0" smtClean="0">
              <a:solidFill>
                <a:srgbClr val="7F7F7F"/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ro-RO" sz="1400" dirty="0" smtClean="0">
                <a:solidFill>
                  <a:srgbClr val="7F7F7F"/>
                </a:solidFill>
                <a:latin typeface="Verdana"/>
                <a:cs typeface="Verdana"/>
              </a:rPr>
              <a:t>Câmbio</a:t>
            </a:r>
            <a:endParaRPr lang="ro-RO" sz="1400" dirty="0">
              <a:solidFill>
                <a:srgbClr val="7F7F7F"/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it-IT" sz="1400" dirty="0" err="1" smtClean="0">
                <a:solidFill>
                  <a:srgbClr val="7F7F7F"/>
                </a:solidFill>
                <a:latin typeface="Verdana"/>
                <a:cs typeface="Verdana"/>
              </a:rPr>
              <a:t>Armazenamento</a:t>
            </a:r>
            <a:endParaRPr lang="it-IT" sz="1400" dirty="0" smtClean="0">
              <a:solidFill>
                <a:srgbClr val="7F7F7F"/>
              </a:solidFill>
              <a:latin typeface="Verdana"/>
              <a:cs typeface="Verdana"/>
            </a:endParaRP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Ova 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e desova da carga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 err="1">
                <a:solidFill>
                  <a:srgbClr val="7F7F7F"/>
                </a:solidFill>
                <a:latin typeface="Verdana"/>
                <a:cs typeface="Verdana"/>
              </a:rPr>
              <a:t>Re-exportação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 e </a:t>
            </a:r>
            <a:endParaRPr lang="pt-BR" sz="1400" dirty="0" smtClean="0">
              <a:solidFill>
                <a:srgbClr val="7F7F7F"/>
              </a:solidFill>
              <a:latin typeface="Verdana"/>
              <a:cs typeface="Verdana"/>
            </a:endParaRPr>
          </a:p>
          <a:p>
            <a:pPr>
              <a:lnSpc>
                <a:spcPct val="120000"/>
              </a:lnSpc>
            </a:pP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     Re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-</a:t>
            </a: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importação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pt-BR" sz="1400" dirty="0" smtClean="0">
                <a:solidFill>
                  <a:srgbClr val="7F7F7F"/>
                </a:solidFill>
                <a:latin typeface="Verdana"/>
                <a:cs typeface="Verdana"/>
              </a:rPr>
              <a:t>Consultoria </a:t>
            </a:r>
            <a:r>
              <a:rPr lang="pt-BR" sz="1400" dirty="0">
                <a:solidFill>
                  <a:srgbClr val="7F7F7F"/>
                </a:solidFill>
                <a:latin typeface="Verdana"/>
                <a:cs typeface="Verdana"/>
              </a:rPr>
              <a:t>aduaneira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pt-BR" sz="1400" dirty="0">
              <a:solidFill>
                <a:srgbClr val="7F7F7F"/>
              </a:solidFill>
              <a:latin typeface="Verdana"/>
              <a:cs typeface="Verdan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623059" y="1789564"/>
            <a:ext cx="0" cy="3737424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rot="5400000">
            <a:off x="3776513" y="553958"/>
            <a:ext cx="830316" cy="65483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138351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ndo apresentacao final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865" y="605742"/>
            <a:ext cx="2018410" cy="2160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9590" y="4260794"/>
            <a:ext cx="6512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rgbClr val="7F7F7F"/>
                </a:solidFill>
                <a:latin typeface="Verdana"/>
                <a:cs typeface="Verdana"/>
              </a:rPr>
              <a:t>Rua Riachuelo 121. Conj. 64 </a:t>
            </a:r>
            <a:r>
              <a:rPr lang="pt-BR" dirty="0" smtClean="0">
                <a:solidFill>
                  <a:srgbClr val="7F7F7F"/>
                </a:solidFill>
                <a:latin typeface="Verdana"/>
                <a:cs typeface="Verdana"/>
              </a:rPr>
              <a:t>Centro </a:t>
            </a:r>
          </a:p>
          <a:p>
            <a:pPr algn="r"/>
            <a:r>
              <a:rPr lang="pt-BR" dirty="0" smtClean="0">
                <a:solidFill>
                  <a:srgbClr val="7F7F7F"/>
                </a:solidFill>
                <a:latin typeface="Verdana"/>
                <a:cs typeface="Verdana"/>
              </a:rPr>
              <a:t>Santos</a:t>
            </a:r>
            <a:r>
              <a:rPr lang="pt-BR" dirty="0">
                <a:solidFill>
                  <a:srgbClr val="7F7F7F"/>
                </a:solidFill>
                <a:latin typeface="Verdana"/>
                <a:cs typeface="Verdana"/>
              </a:rPr>
              <a:t>/SP - Brasil CEP: 11010-911</a:t>
            </a:r>
          </a:p>
          <a:p>
            <a:pPr algn="r"/>
            <a:r>
              <a:rPr lang="en-US" dirty="0">
                <a:solidFill>
                  <a:srgbClr val="7F7F7F"/>
                </a:solidFill>
                <a:latin typeface="Verdana"/>
                <a:cs typeface="Verdana"/>
              </a:rPr>
              <a:t>+55 13 3061.0656 </a:t>
            </a:r>
          </a:p>
          <a:p>
            <a:pPr algn="r"/>
            <a:r>
              <a:rPr lang="en-US" dirty="0" err="1" smtClean="0">
                <a:solidFill>
                  <a:srgbClr val="7F7F7F"/>
                </a:solidFill>
                <a:latin typeface="Verdana"/>
                <a:cs typeface="Verdana"/>
              </a:rPr>
              <a:t>comercial@viagreen.com.br</a:t>
            </a:r>
            <a:endParaRPr lang="pt-BR" dirty="0">
              <a:solidFill>
                <a:srgbClr val="7F7F7F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441090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ficos via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3200" y="3416300"/>
            <a:ext cx="701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Verdana"/>
                <a:cs typeface="Verdana"/>
              </a:rPr>
              <a:t>4,0ºC</a:t>
            </a:r>
            <a:endParaRPr lang="en-US" sz="1400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13200" y="4191000"/>
            <a:ext cx="701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Verdana"/>
                <a:cs typeface="Verdana"/>
              </a:rPr>
              <a:t>1,8ºC</a:t>
            </a:r>
            <a:endParaRPr lang="en-US" sz="1400" dirty="0"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83600" y="3416300"/>
            <a:ext cx="744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Verdana"/>
                <a:cs typeface="Verdana"/>
              </a:rPr>
              <a:t>59 cm</a:t>
            </a:r>
            <a:endParaRPr lang="en-US" sz="1400" dirty="0">
              <a:latin typeface="Verdana"/>
              <a:cs typeface="Verdan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45500" y="4203700"/>
            <a:ext cx="744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Verdana"/>
                <a:cs typeface="Verdana"/>
              </a:rPr>
              <a:t>18 cm</a:t>
            </a:r>
            <a:endParaRPr lang="en-US" sz="1400" dirty="0"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22602" y="671611"/>
            <a:ext cx="346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04C42"/>
                </a:solidFill>
                <a:latin typeface="Verdana"/>
                <a:cs typeface="Verdana"/>
              </a:rPr>
              <a:t>PROJEÇÕES DO IPCC</a:t>
            </a:r>
            <a:endParaRPr lang="en-US" sz="2400" dirty="0">
              <a:solidFill>
                <a:srgbClr val="104C42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565490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ficos via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4800" y="2070100"/>
            <a:ext cx="1822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Verdana"/>
                <a:cs typeface="Verdana"/>
              </a:rPr>
              <a:t>5 ºC </a:t>
            </a:r>
            <a:r>
              <a:rPr lang="en-US" sz="1400" dirty="0" err="1" smtClean="0">
                <a:latin typeface="Verdana"/>
                <a:cs typeface="Verdana"/>
              </a:rPr>
              <a:t>em</a:t>
            </a:r>
            <a:r>
              <a:rPr lang="en-US" sz="1400" dirty="0" smtClean="0">
                <a:latin typeface="Verdana"/>
                <a:cs typeface="Verdana"/>
              </a:rPr>
              <a:t> 200 </a:t>
            </a:r>
            <a:r>
              <a:rPr lang="en-US" sz="1400" dirty="0" err="1" smtClean="0">
                <a:latin typeface="Verdana"/>
                <a:cs typeface="Verdana"/>
              </a:rPr>
              <a:t>anos</a:t>
            </a:r>
            <a:endParaRPr lang="en-US" sz="1400" dirty="0"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0" y="3035300"/>
            <a:ext cx="2116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Verdana"/>
                <a:cs typeface="Verdana"/>
              </a:rPr>
              <a:t>5 ºC </a:t>
            </a:r>
            <a:r>
              <a:rPr lang="en-US" sz="1400" dirty="0" err="1" smtClean="0">
                <a:latin typeface="Verdana"/>
                <a:cs typeface="Verdana"/>
              </a:rPr>
              <a:t>em</a:t>
            </a:r>
            <a:r>
              <a:rPr lang="en-US" sz="1400" dirty="0" smtClean="0">
                <a:latin typeface="Verdana"/>
                <a:cs typeface="Verdana"/>
              </a:rPr>
              <a:t> 10.000 </a:t>
            </a:r>
            <a:r>
              <a:rPr lang="en-US" sz="1400" dirty="0" err="1" smtClean="0">
                <a:latin typeface="Verdana"/>
                <a:cs typeface="Verdana"/>
              </a:rPr>
              <a:t>anos</a:t>
            </a:r>
            <a:endParaRPr lang="en-US" sz="1400" dirty="0"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617" y="684311"/>
            <a:ext cx="753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04C42"/>
                </a:solidFill>
                <a:latin typeface="Verdana"/>
                <a:cs typeface="Verdana"/>
              </a:rPr>
              <a:t>COMPARAÇÃO DO AUMENTO DE TEMPERATURA</a:t>
            </a:r>
            <a:endParaRPr lang="en-US" sz="2400" dirty="0">
              <a:solidFill>
                <a:srgbClr val="104C42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68442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109709951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8739"/>
          <a:stretch/>
        </p:blipFill>
        <p:spPr>
          <a:xfrm>
            <a:off x="2913686" y="343258"/>
            <a:ext cx="7528889" cy="683931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-753624" y="4745551"/>
            <a:ext cx="7903724" cy="2093400"/>
            <a:chOff x="-753624" y="4745551"/>
            <a:chExt cx="7614269" cy="2093400"/>
          </a:xfrm>
        </p:grpSpPr>
        <p:pic>
          <p:nvPicPr>
            <p:cNvPr id="9" name="Picture 8" descr="shutterstock_56823592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-753624" y="4745551"/>
              <a:ext cx="3140099" cy="2093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45759" y="5471521"/>
              <a:ext cx="53148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i="1" dirty="0" smtClean="0">
                  <a:solidFill>
                    <a:srgbClr val="7F7F7F"/>
                  </a:solidFill>
                  <a:latin typeface="Verdana"/>
                  <a:cs typeface="Verdana"/>
                </a:rPr>
                <a:t>E as empresas, estão fazendo algo na logística? </a:t>
              </a:r>
              <a:endParaRPr lang="pt-BR" sz="1600" i="1" dirty="0">
                <a:solidFill>
                  <a:srgbClr val="7F7F7F"/>
                </a:solidFill>
                <a:latin typeface="Verdana"/>
                <a:cs typeface="Verdan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94227" y="2360528"/>
            <a:ext cx="4146304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pt-BR" b="1" dirty="0" smtClean="0">
                <a:ln w="10541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/>
                <a:cs typeface="Verdana"/>
              </a:rPr>
              <a:t>“... aquele que satisfaz as necessidades presentes, sem comprometer a capacidade das gerações futuras de suprir suas próprias necessidades. “</a:t>
            </a:r>
            <a:endParaRPr lang="pt-BR" b="1" dirty="0">
              <a:ln w="10541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Verdana"/>
              <a:cs typeface="Verdan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9912" y="3900126"/>
            <a:ext cx="50180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b="1" dirty="0" smtClean="0">
              <a:ln w="12700">
                <a:noFill/>
                <a:prstDash val="solid"/>
              </a:ln>
              <a:solidFill>
                <a:srgbClr val="10B894"/>
              </a:solidFill>
              <a:latin typeface="Verdana"/>
              <a:cs typeface="Verdana"/>
            </a:endParaRPr>
          </a:p>
          <a:p>
            <a:pPr algn="ctr"/>
            <a:r>
              <a:rPr lang="pt-BR" b="1" dirty="0" smtClean="0">
                <a:ln w="12700">
                  <a:noFill/>
                  <a:prstDash val="solid"/>
                </a:ln>
                <a:solidFill>
                  <a:srgbClr val="10B894"/>
                </a:solidFill>
                <a:latin typeface="Verdana"/>
                <a:cs typeface="Verdana"/>
              </a:rPr>
              <a:t>SUSTENTABILIDADE = </a:t>
            </a:r>
          </a:p>
          <a:p>
            <a:pPr algn="ctr"/>
            <a:r>
              <a:rPr lang="pt-BR" b="1" dirty="0" smtClean="0">
                <a:ln w="12700">
                  <a:noFill/>
                  <a:prstDash val="solid"/>
                </a:ln>
                <a:solidFill>
                  <a:srgbClr val="10B894"/>
                </a:solidFill>
                <a:latin typeface="Verdana"/>
                <a:cs typeface="Verdana"/>
              </a:rPr>
              <a:t>ECONÔMICO </a:t>
            </a:r>
            <a:r>
              <a:rPr lang="pt-BR" sz="2000" b="1" dirty="0" smtClean="0">
                <a:ln w="12700">
                  <a:noFill/>
                  <a:prstDash val="solid"/>
                </a:ln>
                <a:solidFill>
                  <a:srgbClr val="008000"/>
                </a:solidFill>
                <a:latin typeface="Verdana"/>
                <a:cs typeface="Verdana"/>
              </a:rPr>
              <a:t>+</a:t>
            </a:r>
            <a:r>
              <a:rPr lang="pt-BR" b="1" dirty="0" smtClean="0">
                <a:ln w="12700">
                  <a:noFill/>
                  <a:prstDash val="solid"/>
                </a:ln>
                <a:solidFill>
                  <a:srgbClr val="10B894"/>
                </a:solidFill>
                <a:latin typeface="Verdana"/>
                <a:cs typeface="Verdana"/>
              </a:rPr>
              <a:t> SOCIAL </a:t>
            </a:r>
            <a:r>
              <a:rPr lang="pt-BR" b="1" dirty="0" smtClean="0">
                <a:ln w="12700">
                  <a:noFill/>
                  <a:prstDash val="solid"/>
                </a:ln>
                <a:solidFill>
                  <a:srgbClr val="008000"/>
                </a:solidFill>
                <a:latin typeface="Verdana"/>
                <a:cs typeface="Verdana"/>
              </a:rPr>
              <a:t>+</a:t>
            </a:r>
            <a:r>
              <a:rPr lang="pt-BR" b="1" dirty="0" smtClean="0">
                <a:ln w="12700">
                  <a:noFill/>
                  <a:prstDash val="solid"/>
                </a:ln>
                <a:solidFill>
                  <a:srgbClr val="10B894"/>
                </a:solidFill>
                <a:latin typeface="Verdana"/>
                <a:cs typeface="Verdana"/>
              </a:rPr>
              <a:t> AMBIENTAL</a:t>
            </a:r>
          </a:p>
          <a:p>
            <a:endParaRPr lang="pt-BR" sz="2000" b="1" dirty="0" smtClean="0">
              <a:solidFill>
                <a:srgbClr val="10B894"/>
              </a:solidFill>
              <a:latin typeface="Verdana"/>
              <a:cs typeface="Verdana"/>
            </a:endParaRPr>
          </a:p>
        </p:txBody>
      </p:sp>
      <p:pic>
        <p:nvPicPr>
          <p:cNvPr id="4" name="Picture 3" descr="ppt-0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b="67668"/>
          <a:stretch/>
        </p:blipFill>
        <p:spPr>
          <a:xfrm>
            <a:off x="0" y="0"/>
            <a:ext cx="10441285" cy="22111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02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Desenvolvimento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Sustentável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Verdana"/>
                <a:cs typeface="Verdana"/>
              </a:rPr>
              <a:t>é</a:t>
            </a:r>
            <a:r>
              <a:rPr lang="en-US" sz="1600" b="1" dirty="0" smtClean="0">
                <a:solidFill>
                  <a:srgbClr val="FFFFFF"/>
                </a:solidFill>
                <a:latin typeface="Verdana"/>
                <a:cs typeface="Verdana"/>
              </a:rPr>
              <a:t>…</a:t>
            </a:r>
            <a:endParaRPr lang="pt-BR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293706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993358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88985" y="1333500"/>
            <a:ext cx="6290497" cy="4974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21375" y="1752601"/>
            <a:ext cx="40215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endParaRPr lang="pt-B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lvl="0" indent="-285750">
              <a:buFontTx/>
              <a:buChar char="-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Grande responsável pelas emissões de Gases de Efeito Estufa.</a:t>
            </a:r>
          </a:p>
          <a:p>
            <a:pPr marL="285750" lvl="0" indent="-285750">
              <a:buFontTx/>
              <a:buChar char="-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Pouco é feito para mitigar este impacto.</a:t>
            </a:r>
          </a:p>
          <a:p>
            <a:pPr marL="285750" lvl="0" indent="-285750">
              <a:buFontTx/>
              <a:buChar char="-"/>
            </a:pPr>
            <a:r>
              <a:rPr lang="pt-B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rPr>
              <a:t>Mercado movido pelo preço.</a:t>
            </a:r>
          </a:p>
          <a:p>
            <a:pPr marL="285750" lvl="0" indent="-285750"/>
            <a:endParaRPr lang="pt-B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Verdana"/>
              <a:cs typeface="Verdana"/>
            </a:endParaRPr>
          </a:p>
          <a:p>
            <a:pPr marL="285750" lvl="0" indent="-285750">
              <a:buFontTx/>
              <a:buChar char="-"/>
            </a:pPr>
            <a:r>
              <a:rPr lang="x-none" sz="1600" dirty="0" smtClean="0">
                <a:solidFill>
                  <a:srgbClr val="FF0000"/>
                </a:solidFill>
                <a:latin typeface="Verdana"/>
                <a:cs typeface="Verdana"/>
              </a:rPr>
              <a:t>Grande necessidade: </a:t>
            </a:r>
            <a:endParaRPr lang="pt-PT" sz="1600" dirty="0" smtClean="0">
              <a:solidFill>
                <a:srgbClr val="FF0000"/>
              </a:solidFill>
              <a:latin typeface="Verdana"/>
              <a:cs typeface="Verdana"/>
            </a:endParaRPr>
          </a:p>
          <a:p>
            <a:pPr marL="285750" lvl="0" indent="-285750"/>
            <a:endParaRPr lang="pt-PT" sz="1600" dirty="0" smtClean="0">
              <a:solidFill>
                <a:srgbClr val="FF0000"/>
              </a:solidFill>
              <a:latin typeface="Verdana"/>
              <a:cs typeface="Verdana"/>
            </a:endParaRPr>
          </a:p>
          <a:p>
            <a:pPr marL="285750" lvl="0" indent="-285750"/>
            <a:r>
              <a:rPr lang="pt-PT" sz="1600" dirty="0" smtClean="0">
                <a:solidFill>
                  <a:srgbClr val="FF0000"/>
                </a:solidFill>
                <a:latin typeface="Verdana"/>
                <a:cs typeface="Verdana"/>
              </a:rPr>
              <a:t>   </a:t>
            </a:r>
            <a:r>
              <a:rPr lang="pt-PT" sz="1600" dirty="0" smtClean="0">
                <a:solidFill>
                  <a:srgbClr val="FF0000"/>
                </a:solidFill>
                <a:latin typeface="Verdana"/>
                <a:cs typeface="Verdana"/>
              </a:rPr>
              <a:t> ADOTAR PRÁTICAS MAIS SUSTENTÁVEIS, </a:t>
            </a:r>
            <a:r>
              <a:rPr lang="pt-PT" sz="1600" dirty="0" smtClean="0">
                <a:solidFill>
                  <a:srgbClr val="FF0000"/>
                </a:solidFill>
                <a:latin typeface="Verdana"/>
                <a:cs typeface="Verdana"/>
              </a:rPr>
              <a:t>CALCULAR </a:t>
            </a:r>
            <a:r>
              <a:rPr lang="pt-PT" sz="1600" dirty="0" smtClean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lang="pt-PT" sz="1600" dirty="0" smtClean="0">
                <a:solidFill>
                  <a:srgbClr val="FF0000"/>
                </a:solidFill>
                <a:latin typeface="Verdana"/>
                <a:cs typeface="Verdana"/>
              </a:rPr>
              <a:t>E </a:t>
            </a:r>
            <a:r>
              <a:rPr lang="x-none" sz="1600" dirty="0" smtClean="0">
                <a:solidFill>
                  <a:srgbClr val="FF0000"/>
                </a:solidFill>
                <a:latin typeface="Verdana"/>
                <a:cs typeface="Verdana"/>
              </a:rPr>
              <a:t>NEUTRALIZAR </a:t>
            </a:r>
            <a:r>
              <a:rPr lang="pt-PT" sz="1600" dirty="0" smtClean="0">
                <a:solidFill>
                  <a:srgbClr val="FF0000"/>
                </a:solidFill>
                <a:latin typeface="Verdana"/>
                <a:cs typeface="Verdana"/>
              </a:rPr>
              <a:t>AS EMISSÕES INEVITÁVEIS </a:t>
            </a:r>
            <a:r>
              <a:rPr lang="x-none" sz="1600" dirty="0" smtClean="0">
                <a:solidFill>
                  <a:srgbClr val="FF0000"/>
                </a:solidFill>
                <a:latin typeface="Verdana"/>
                <a:cs typeface="Verdana"/>
              </a:rPr>
              <a:t>DO SETOR.</a:t>
            </a:r>
            <a:endParaRPr lang="pt-BR" sz="1600" dirty="0" smtClean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3500" y="736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0271" y="614110"/>
            <a:ext cx="75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FFFFFF"/>
                </a:solidFill>
                <a:latin typeface="Verdana"/>
                <a:cs typeface="Verdana"/>
              </a:rPr>
              <a:t>SETOR LOGÍSTICO - peculiaridades</a:t>
            </a:r>
            <a:endParaRPr lang="pt-BR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0272" y="5707891"/>
            <a:ext cx="89575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1600" b="1" dirty="0" smtClean="0">
                <a:ln w="12700">
                  <a:noFill/>
                  <a:prstDash val="solid"/>
                </a:ln>
                <a:solidFill>
                  <a:srgbClr val="10B894"/>
                </a:solidFill>
                <a:latin typeface="Verdana"/>
                <a:cs typeface="Verdana"/>
              </a:rPr>
              <a:t>Processo produtivo </a:t>
            </a:r>
            <a:r>
              <a:rPr lang="pt-BR" sz="1600" dirty="0" smtClean="0">
                <a:ln w="12700">
                  <a:noFill/>
                  <a:prstDash val="solid"/>
                </a:ln>
                <a:solidFill>
                  <a:srgbClr val="10B894"/>
                </a:solidFill>
                <a:latin typeface="Verdana"/>
                <a:cs typeface="Verdana"/>
              </a:rPr>
              <a:t>(MURO PRA DENTRO) </a:t>
            </a:r>
            <a:r>
              <a:rPr lang="pt-BR" b="1" dirty="0" smtClean="0">
                <a:ln w="12700">
                  <a:noFill/>
                  <a:prstDash val="solid"/>
                </a:ln>
                <a:solidFill>
                  <a:srgbClr val="008000"/>
                </a:solidFill>
                <a:latin typeface="Verdana"/>
                <a:cs typeface="Verdana"/>
              </a:rPr>
              <a:t>+</a:t>
            </a:r>
            <a:r>
              <a:rPr lang="pt-BR" sz="1600" b="1" dirty="0" smtClean="0">
                <a:ln w="12700">
                  <a:noFill/>
                  <a:prstDash val="solid"/>
                </a:ln>
                <a:solidFill>
                  <a:srgbClr val="10B894"/>
                </a:solidFill>
                <a:latin typeface="Verdana"/>
                <a:cs typeface="Verdana"/>
              </a:rPr>
              <a:t> Logística </a:t>
            </a:r>
            <a:r>
              <a:rPr lang="pt-BR" sz="1600" dirty="0" smtClean="0">
                <a:ln w="12700">
                  <a:noFill/>
                  <a:prstDash val="solid"/>
                </a:ln>
                <a:solidFill>
                  <a:srgbClr val="10B894"/>
                </a:solidFill>
                <a:latin typeface="Verdana"/>
                <a:cs typeface="Verdana"/>
              </a:rPr>
              <a:t>(MURO PRA FORA) =</a:t>
            </a:r>
          </a:p>
          <a:p>
            <a:pPr lvl="0" algn="ctr"/>
            <a:r>
              <a:rPr lang="pt-BR" sz="1600" b="1" dirty="0" smtClean="0">
                <a:ln w="12700">
                  <a:noFill/>
                  <a:prstDash val="solid"/>
                </a:ln>
                <a:solidFill>
                  <a:srgbClr val="10B894"/>
                </a:solidFill>
                <a:latin typeface="Verdana"/>
                <a:cs typeface="Verdana"/>
              </a:rPr>
              <a:t> </a:t>
            </a:r>
            <a:r>
              <a:rPr lang="pt-BR" sz="1600" b="1" dirty="0" smtClean="0">
                <a:ln w="12700">
                  <a:noFill/>
                  <a:prstDash val="solid"/>
                </a:ln>
                <a:solidFill>
                  <a:srgbClr val="008000"/>
                </a:solidFill>
                <a:latin typeface="Verdana"/>
                <a:cs typeface="Verdana"/>
              </a:rPr>
              <a:t>CICLO OPERACIONAL SUSTENTÁVEL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581665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do apresentacao c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pic>
        <p:nvPicPr>
          <p:cNvPr id="3" name="Picture 2" descr="fundo apresentacao c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441285" cy="6838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0005" y="131965"/>
            <a:ext cx="33093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pt-BR" sz="1600" dirty="0">
                <a:latin typeface="Verdana"/>
                <a:cs typeface="Verdana"/>
              </a:rPr>
              <a:t>Estudos </a:t>
            </a:r>
            <a:r>
              <a:rPr lang="pt-BR" sz="1600" dirty="0" smtClean="0">
                <a:latin typeface="Verdana"/>
                <a:cs typeface="Verdana"/>
              </a:rPr>
              <a:t>apontam </a:t>
            </a:r>
            <a:r>
              <a:rPr lang="pt-BR" sz="1600" dirty="0">
                <a:latin typeface="Verdana"/>
                <a:cs typeface="Verdana"/>
              </a:rPr>
              <a:t>que:</a:t>
            </a:r>
          </a:p>
          <a:p>
            <a:pPr marL="742950" lvl="1" indent="-285750" algn="r">
              <a:buFontTx/>
              <a:buChar char="-"/>
            </a:pPr>
            <a:r>
              <a:rPr lang="pt-BR" sz="1600" dirty="0" smtClean="0">
                <a:latin typeface="Verdana"/>
                <a:cs typeface="Verdana"/>
              </a:rPr>
              <a:t>Os transportes de carga, no Brasil, são responsáveis </a:t>
            </a:r>
            <a:r>
              <a:rPr lang="pt-BR" sz="1600" dirty="0">
                <a:latin typeface="Verdana"/>
                <a:cs typeface="Verdana"/>
              </a:rPr>
              <a:t>por </a:t>
            </a:r>
            <a:r>
              <a:rPr lang="pt-BR" sz="1600" b="1" dirty="0" smtClean="0">
                <a:latin typeface="Verdana"/>
                <a:cs typeface="Verdana"/>
              </a:rPr>
              <a:t>35%</a:t>
            </a:r>
            <a:r>
              <a:rPr lang="pt-BR" sz="1600" dirty="0" smtClean="0">
                <a:latin typeface="Verdana"/>
                <a:cs typeface="Verdana"/>
              </a:rPr>
              <a:t> </a:t>
            </a:r>
            <a:r>
              <a:rPr lang="pt-BR" sz="1600" dirty="0">
                <a:latin typeface="Verdana"/>
                <a:cs typeface="Verdana"/>
              </a:rPr>
              <a:t>das emissões de </a:t>
            </a:r>
            <a:r>
              <a:rPr lang="pt-BR" sz="1600" b="1" dirty="0" smtClean="0">
                <a:latin typeface="Verdana"/>
                <a:cs typeface="Verdana"/>
              </a:rPr>
              <a:t>CO2e</a:t>
            </a:r>
            <a:r>
              <a:rPr lang="pt-BR" sz="1600" dirty="0" smtClean="0">
                <a:latin typeface="Verdana"/>
                <a:cs typeface="Verdana"/>
              </a:rPr>
              <a:t> </a:t>
            </a:r>
          </a:p>
          <a:p>
            <a:pPr lvl="1" algn="r"/>
            <a:r>
              <a:rPr lang="pt-BR" sz="1600" dirty="0">
                <a:latin typeface="Verdana"/>
                <a:cs typeface="Verdana"/>
              </a:rPr>
              <a:t>e</a:t>
            </a:r>
            <a:r>
              <a:rPr lang="pt-BR" sz="1600" dirty="0" smtClean="0">
                <a:latin typeface="Verdana"/>
                <a:cs typeface="Verdana"/>
              </a:rPr>
              <a:t> </a:t>
            </a:r>
            <a:r>
              <a:rPr lang="pt-BR" sz="1600" dirty="0">
                <a:latin typeface="Verdana"/>
                <a:cs typeface="Verdana"/>
              </a:rPr>
              <a:t>há uma previsão </a:t>
            </a:r>
            <a:r>
              <a:rPr lang="pt-BR" sz="1600" dirty="0" smtClean="0">
                <a:latin typeface="Verdana"/>
                <a:cs typeface="Verdana"/>
              </a:rPr>
              <a:t>que este </a:t>
            </a:r>
            <a:r>
              <a:rPr lang="pt-BR" sz="1600" dirty="0">
                <a:latin typeface="Verdana"/>
                <a:cs typeface="Verdana"/>
              </a:rPr>
              <a:t>número aumente em 90% até </a:t>
            </a:r>
            <a:r>
              <a:rPr lang="pt-BR" sz="1600" dirty="0" smtClean="0">
                <a:latin typeface="Verdana"/>
                <a:cs typeface="Verdana"/>
              </a:rPr>
              <a:t>2030.</a:t>
            </a:r>
            <a:endParaRPr lang="pt-BR" sz="1600" dirty="0">
              <a:latin typeface="Verdana"/>
              <a:cs typeface="Verdan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65921" y="1115919"/>
            <a:ext cx="6654054" cy="5577014"/>
            <a:chOff x="965921" y="1115919"/>
            <a:chExt cx="6654054" cy="5577014"/>
          </a:xfrm>
        </p:grpSpPr>
        <p:grpSp>
          <p:nvGrpSpPr>
            <p:cNvPr id="11" name="Group 10"/>
            <p:cNvGrpSpPr/>
            <p:nvPr/>
          </p:nvGrpSpPr>
          <p:grpSpPr>
            <a:xfrm>
              <a:off x="965921" y="1392918"/>
              <a:ext cx="6654054" cy="5300015"/>
              <a:chOff x="965921" y="2956509"/>
              <a:chExt cx="4690999" cy="373642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921" y="2956509"/>
                <a:ext cx="4690999" cy="252354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3182" y="6489733"/>
                <a:ext cx="2603500" cy="2032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950813" y="1115919"/>
              <a:ext cx="931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/>
                  <a:cs typeface="Verdana"/>
                </a:rPr>
                <a:t>Mil tCO2e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/>
                <a:cs typeface="Verdana"/>
              </a:endParaRPr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520387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ficos via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10579100" cy="6838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156" y="4800600"/>
            <a:ext cx="17363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Verdana"/>
                <a:cs typeface="Verdana"/>
              </a:rPr>
              <a:t>4.000.000,00 t </a:t>
            </a:r>
          </a:p>
          <a:p>
            <a:pPr algn="ctr"/>
            <a:r>
              <a:rPr lang="en-US" sz="1600" dirty="0">
                <a:latin typeface="Verdana"/>
                <a:cs typeface="Verdana"/>
              </a:rPr>
              <a:t>CO2e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0784" y="4800600"/>
            <a:ext cx="15997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latin typeface="Verdana"/>
                <a:cs typeface="Verdana"/>
              </a:rPr>
              <a:t>35.5 bilhões </a:t>
            </a:r>
            <a:r>
              <a:rPr lang="pt-BR" sz="1600" dirty="0" err="1">
                <a:latin typeface="Verdana"/>
                <a:cs typeface="Verdana"/>
              </a:rPr>
              <a:t>t</a:t>
            </a:r>
            <a:endParaRPr lang="pt-BR" sz="1600" dirty="0">
              <a:latin typeface="Verdana"/>
              <a:cs typeface="Verdana"/>
            </a:endParaRPr>
          </a:p>
          <a:p>
            <a:pPr algn="ctr"/>
            <a:r>
              <a:rPr lang="pt-BR" sz="1600" dirty="0">
                <a:latin typeface="Verdana"/>
                <a:cs typeface="Verdana"/>
              </a:rPr>
              <a:t>CO2e</a:t>
            </a:r>
            <a:endParaRPr lang="en-US" sz="1600" dirty="0">
              <a:latin typeface="Verdana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4414" y="4554379"/>
            <a:ext cx="1996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Verdana"/>
                <a:cs typeface="Verdana"/>
              </a:rPr>
              <a:t>No </a:t>
            </a:r>
            <a:r>
              <a:rPr lang="en-US" sz="1600" dirty="0" err="1" smtClean="0">
                <a:latin typeface="Verdana"/>
                <a:cs typeface="Verdana"/>
              </a:rPr>
              <a:t>Brasil</a:t>
            </a:r>
            <a:r>
              <a:rPr lang="en-US" sz="1600" dirty="0" smtClean="0">
                <a:latin typeface="Verdana"/>
                <a:cs typeface="Verdana"/>
              </a:rPr>
              <a:t> </a:t>
            </a:r>
            <a:r>
              <a:rPr lang="en-US" sz="1600" dirty="0" err="1" smtClean="0">
                <a:latin typeface="Verdana"/>
                <a:cs typeface="Verdana"/>
              </a:rPr>
              <a:t>por</a:t>
            </a:r>
            <a:r>
              <a:rPr lang="en-US" sz="1600" dirty="0" smtClean="0">
                <a:latin typeface="Verdana"/>
                <a:cs typeface="Verdana"/>
              </a:rPr>
              <a:t> </a:t>
            </a:r>
            <a:r>
              <a:rPr lang="en-US" sz="1600" dirty="0" err="1" smtClean="0">
                <a:latin typeface="Verdana"/>
                <a:cs typeface="Verdana"/>
              </a:rPr>
              <a:t>ano</a:t>
            </a:r>
            <a:endParaRPr lang="en-US" sz="1600" dirty="0" smtClean="0">
              <a:latin typeface="Verdana"/>
              <a:cs typeface="Verdana"/>
            </a:endParaRPr>
          </a:p>
          <a:p>
            <a:pPr algn="ctr"/>
            <a:r>
              <a:rPr lang="en-US" sz="1600" dirty="0" smtClean="0">
                <a:latin typeface="Verdana"/>
                <a:cs typeface="Verdana"/>
              </a:rPr>
              <a:t>167.000.000,00 </a:t>
            </a:r>
            <a:r>
              <a:rPr lang="en-US" sz="1600" dirty="0">
                <a:latin typeface="Verdana"/>
                <a:cs typeface="Verdana"/>
              </a:rPr>
              <a:t>t</a:t>
            </a:r>
          </a:p>
          <a:p>
            <a:pPr algn="ctr"/>
            <a:r>
              <a:rPr lang="en-US" sz="1600" dirty="0">
                <a:latin typeface="Verdana"/>
                <a:cs typeface="Verdana"/>
              </a:rPr>
              <a:t>CO2e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7836" y="669378"/>
            <a:ext cx="405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0000"/>
                </a:solidFill>
                <a:latin typeface="Verdana"/>
                <a:cs typeface="Verdana"/>
              </a:rPr>
              <a:t>Tamanho</a:t>
            </a:r>
            <a:r>
              <a:rPr lang="en-US" sz="2400" b="1" dirty="0" smtClean="0">
                <a:solidFill>
                  <a:srgbClr val="FF0000"/>
                </a:solidFill>
                <a:latin typeface="Verdana"/>
                <a:cs typeface="Verdana"/>
              </a:rPr>
              <a:t> do </a:t>
            </a:r>
            <a:r>
              <a:rPr lang="en-US" sz="2400" b="1" dirty="0" err="1" smtClean="0">
                <a:solidFill>
                  <a:srgbClr val="FF0000"/>
                </a:solidFill>
                <a:latin typeface="Verdana"/>
                <a:cs typeface="Verdana"/>
              </a:rPr>
              <a:t>problema</a:t>
            </a:r>
            <a:endParaRPr lang="en-US" sz="24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421702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944</Words>
  <Application>Microsoft Macintosh PowerPoint</Application>
  <PresentationFormat>Custom</PresentationFormat>
  <Paragraphs>218</Paragraphs>
  <Slides>32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Vicente Carvalho</dc:creator>
  <cp:lastModifiedBy>Conrado Bertoluzzi</cp:lastModifiedBy>
  <cp:revision>192</cp:revision>
  <dcterms:created xsi:type="dcterms:W3CDTF">2013-01-28T14:02:38Z</dcterms:created>
  <dcterms:modified xsi:type="dcterms:W3CDTF">2013-01-28T14:04:44Z</dcterms:modified>
</cp:coreProperties>
</file>